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56" r:id="rId5"/>
    <p:sldId id="286" r:id="rId6"/>
    <p:sldId id="288" r:id="rId7"/>
    <p:sldId id="287" r:id="rId8"/>
    <p:sldId id="289" r:id="rId9"/>
    <p:sldId id="290" r:id="rId10"/>
    <p:sldId id="291" r:id="rId11"/>
    <p:sldId id="302" r:id="rId12"/>
    <p:sldId id="292" r:id="rId13"/>
    <p:sldId id="293" r:id="rId14"/>
    <p:sldId id="294" r:id="rId15"/>
    <p:sldId id="295" r:id="rId16"/>
    <p:sldId id="297" r:id="rId17"/>
    <p:sldId id="304" r:id="rId18"/>
    <p:sldId id="296" r:id="rId19"/>
    <p:sldId id="260" r:id="rId20"/>
    <p:sldId id="305" r:id="rId21"/>
    <p:sldId id="299" r:id="rId22"/>
    <p:sldId id="306" r:id="rId23"/>
    <p:sldId id="298" r:id="rId24"/>
    <p:sldId id="30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9959F-A1AA-41CF-9E8F-BEDFFF8CD9E4}" v="3" dt="2026-05-17T18:28:50.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4660"/>
  </p:normalViewPr>
  <p:slideViewPr>
    <p:cSldViewPr snapToGrid="0">
      <p:cViewPr varScale="1">
        <p:scale>
          <a:sx n="95" d="100"/>
          <a:sy n="95" d="100"/>
        </p:scale>
        <p:origin x="163" y="7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t Taylor" userId="80f34694380b01d0" providerId="LiveId" clId="{01D7942D-CAEA-4D7C-9BF2-BD8A98BF4CDC}"/>
    <pc:docChg chg="undo custSel addSld delSld modSld sldOrd">
      <pc:chgData name="Ryant Taylor" userId="80f34694380b01d0" providerId="LiveId" clId="{01D7942D-CAEA-4D7C-9BF2-BD8A98BF4CDC}" dt="2026-05-17T21:50:00.713" v="1346" actId="20577"/>
      <pc:docMkLst>
        <pc:docMk/>
      </pc:docMkLst>
      <pc:sldChg chg="modSp mod">
        <pc:chgData name="Ryant Taylor" userId="80f34694380b01d0" providerId="LiveId" clId="{01D7942D-CAEA-4D7C-9BF2-BD8A98BF4CDC}" dt="2026-05-17T21:48:37.889" v="1325" actId="20577"/>
        <pc:sldMkLst>
          <pc:docMk/>
          <pc:sldMk cId="3946934594" sldId="256"/>
        </pc:sldMkLst>
        <pc:spChg chg="mod">
          <ac:chgData name="Ryant Taylor" userId="80f34694380b01d0" providerId="LiveId" clId="{01D7942D-CAEA-4D7C-9BF2-BD8A98BF4CDC}" dt="2026-05-17T21:48:37.889" v="1325" actId="20577"/>
          <ac:spMkLst>
            <pc:docMk/>
            <pc:sldMk cId="3946934594" sldId="256"/>
            <ac:spMk id="4" creationId="{D590E877-392C-D1F5-2F01-A4FF0D096661}"/>
          </ac:spMkLst>
        </pc:spChg>
      </pc:sldChg>
      <pc:sldChg chg="modSp mod">
        <pc:chgData name="Ryant Taylor" userId="80f34694380b01d0" providerId="LiveId" clId="{01D7942D-CAEA-4D7C-9BF2-BD8A98BF4CDC}" dt="2026-05-17T18:32:08.166" v="100" actId="20577"/>
        <pc:sldMkLst>
          <pc:docMk/>
          <pc:sldMk cId="709828751" sldId="260"/>
        </pc:sldMkLst>
        <pc:spChg chg="mod">
          <ac:chgData name="Ryant Taylor" userId="80f34694380b01d0" providerId="LiveId" clId="{01D7942D-CAEA-4D7C-9BF2-BD8A98BF4CDC}" dt="2026-05-17T18:30:18.706" v="56" actId="255"/>
          <ac:spMkLst>
            <pc:docMk/>
            <pc:sldMk cId="709828751" sldId="260"/>
            <ac:spMk id="4" creationId="{BD179B88-D43C-4A31-9A52-3498E9430782}"/>
          </ac:spMkLst>
        </pc:spChg>
        <pc:spChg chg="mod">
          <ac:chgData name="Ryant Taylor" userId="80f34694380b01d0" providerId="LiveId" clId="{01D7942D-CAEA-4D7C-9BF2-BD8A98BF4CDC}" dt="2026-05-17T18:32:08.166" v="100" actId="20577"/>
          <ac:spMkLst>
            <pc:docMk/>
            <pc:sldMk cId="709828751" sldId="260"/>
            <ac:spMk id="5" creationId="{DCDDBE65-9AB1-4989-AF86-726591A6A128}"/>
          </ac:spMkLst>
        </pc:spChg>
      </pc:sldChg>
      <pc:sldChg chg="modSp mod">
        <pc:chgData name="Ryant Taylor" userId="80f34694380b01d0" providerId="LiveId" clId="{01D7942D-CAEA-4D7C-9BF2-BD8A98BF4CDC}" dt="2026-05-17T21:18:27.625" v="575" actId="20577"/>
        <pc:sldMkLst>
          <pc:docMk/>
          <pc:sldMk cId="3031126939" sldId="286"/>
        </pc:sldMkLst>
        <pc:spChg chg="mod">
          <ac:chgData name="Ryant Taylor" userId="80f34694380b01d0" providerId="LiveId" clId="{01D7942D-CAEA-4D7C-9BF2-BD8A98BF4CDC}" dt="2026-05-17T21:18:27.625" v="575" actId="20577"/>
          <ac:spMkLst>
            <pc:docMk/>
            <pc:sldMk cId="3031126939" sldId="286"/>
            <ac:spMk id="4" creationId="{93A2F4B9-3123-EFBA-64F4-84E525894867}"/>
          </ac:spMkLst>
        </pc:spChg>
      </pc:sldChg>
      <pc:sldChg chg="modSp mod">
        <pc:chgData name="Ryant Taylor" userId="80f34694380b01d0" providerId="LiveId" clId="{01D7942D-CAEA-4D7C-9BF2-BD8A98BF4CDC}" dt="2026-05-17T21:34:03.554" v="757" actId="20577"/>
        <pc:sldMkLst>
          <pc:docMk/>
          <pc:sldMk cId="1683132841" sldId="287"/>
        </pc:sldMkLst>
        <pc:spChg chg="mod">
          <ac:chgData name="Ryant Taylor" userId="80f34694380b01d0" providerId="LiveId" clId="{01D7942D-CAEA-4D7C-9BF2-BD8A98BF4CDC}" dt="2026-05-17T21:34:03.554" v="757" actId="20577"/>
          <ac:spMkLst>
            <pc:docMk/>
            <pc:sldMk cId="1683132841" sldId="287"/>
            <ac:spMk id="4" creationId="{BC5F338E-8B33-602C-6F69-D88C8FB811A4}"/>
          </ac:spMkLst>
        </pc:spChg>
      </pc:sldChg>
      <pc:sldChg chg="addSp delSp modSp mod">
        <pc:chgData name="Ryant Taylor" userId="80f34694380b01d0" providerId="LiveId" clId="{01D7942D-CAEA-4D7C-9BF2-BD8A98BF4CDC}" dt="2026-05-17T21:49:12.127" v="1329" actId="1076"/>
        <pc:sldMkLst>
          <pc:docMk/>
          <pc:sldMk cId="847751575" sldId="288"/>
        </pc:sldMkLst>
        <pc:spChg chg="del">
          <ac:chgData name="Ryant Taylor" userId="80f34694380b01d0" providerId="LiveId" clId="{01D7942D-CAEA-4D7C-9BF2-BD8A98BF4CDC}" dt="2026-05-17T18:35:41.357" v="151" actId="478"/>
          <ac:spMkLst>
            <pc:docMk/>
            <pc:sldMk cId="847751575" sldId="288"/>
            <ac:spMk id="2" creationId="{ACFCB0FA-8A38-A32F-95EB-090DDE453AE3}"/>
          </ac:spMkLst>
        </pc:spChg>
        <pc:spChg chg="add mod">
          <ac:chgData name="Ryant Taylor" userId="80f34694380b01d0" providerId="LiveId" clId="{01D7942D-CAEA-4D7C-9BF2-BD8A98BF4CDC}" dt="2026-05-17T21:46:07.623" v="1163" actId="14100"/>
          <ac:spMkLst>
            <pc:docMk/>
            <pc:sldMk cId="847751575" sldId="288"/>
            <ac:spMk id="2" creationId="{BA3F6CBE-DED9-1249-F559-D35A9AC9165D}"/>
          </ac:spMkLst>
        </pc:spChg>
        <pc:spChg chg="mod">
          <ac:chgData name="Ryant Taylor" userId="80f34694380b01d0" providerId="LiveId" clId="{01D7942D-CAEA-4D7C-9BF2-BD8A98BF4CDC}" dt="2026-05-17T18:35:50.097" v="153" actId="1076"/>
          <ac:spMkLst>
            <pc:docMk/>
            <pc:sldMk cId="847751575" sldId="288"/>
            <ac:spMk id="4" creationId="{29A841E2-1911-19E5-A646-80D3D5F7E82A}"/>
          </ac:spMkLst>
        </pc:spChg>
        <pc:spChg chg="add mod">
          <ac:chgData name="Ryant Taylor" userId="80f34694380b01d0" providerId="LiveId" clId="{01D7942D-CAEA-4D7C-9BF2-BD8A98BF4CDC}" dt="2026-05-17T21:49:12.127" v="1329" actId="1076"/>
          <ac:spMkLst>
            <pc:docMk/>
            <pc:sldMk cId="847751575" sldId="288"/>
            <ac:spMk id="5" creationId="{B111552F-0DCA-462B-2101-27F8E3CD3F9A}"/>
          </ac:spMkLst>
        </pc:spChg>
        <pc:spChg chg="add mod">
          <ac:chgData name="Ryant Taylor" userId="80f34694380b01d0" providerId="LiveId" clId="{01D7942D-CAEA-4D7C-9BF2-BD8A98BF4CDC}" dt="2026-05-17T21:46:20.278" v="1165" actId="14100"/>
          <ac:spMkLst>
            <pc:docMk/>
            <pc:sldMk cId="847751575" sldId="288"/>
            <ac:spMk id="6" creationId="{D5B02346-31C3-9292-3FE6-4D0F853B016B}"/>
          </ac:spMkLst>
        </pc:spChg>
        <pc:spChg chg="add del mod">
          <ac:chgData name="Ryant Taylor" userId="80f34694380b01d0" providerId="LiveId" clId="{01D7942D-CAEA-4D7C-9BF2-BD8A98BF4CDC}" dt="2026-05-17T18:35:46.556" v="152" actId="478"/>
          <ac:spMkLst>
            <pc:docMk/>
            <pc:sldMk cId="847751575" sldId="288"/>
            <ac:spMk id="7" creationId="{8ACCE88E-95CF-4F78-7B25-C0CFA76E952C}"/>
          </ac:spMkLst>
        </pc:spChg>
        <pc:spChg chg="add mod">
          <ac:chgData name="Ryant Taylor" userId="80f34694380b01d0" providerId="LiveId" clId="{01D7942D-CAEA-4D7C-9BF2-BD8A98BF4CDC}" dt="2026-05-17T21:47:09.014" v="1202" actId="20577"/>
          <ac:spMkLst>
            <pc:docMk/>
            <pc:sldMk cId="847751575" sldId="288"/>
            <ac:spMk id="7" creationId="{C21E0742-A4E2-C6E2-481D-5CD3E2220C69}"/>
          </ac:spMkLst>
        </pc:spChg>
      </pc:sldChg>
      <pc:sldChg chg="modSp mod">
        <pc:chgData name="Ryant Taylor" userId="80f34694380b01d0" providerId="LiveId" clId="{01D7942D-CAEA-4D7C-9BF2-BD8A98BF4CDC}" dt="2026-05-17T21:32:19.514" v="722" actId="120"/>
        <pc:sldMkLst>
          <pc:docMk/>
          <pc:sldMk cId="1925123540" sldId="289"/>
        </pc:sldMkLst>
        <pc:spChg chg="mod">
          <ac:chgData name="Ryant Taylor" userId="80f34694380b01d0" providerId="LiveId" clId="{01D7942D-CAEA-4D7C-9BF2-BD8A98BF4CDC}" dt="2026-05-17T21:32:19.514" v="722" actId="120"/>
          <ac:spMkLst>
            <pc:docMk/>
            <pc:sldMk cId="1925123540" sldId="289"/>
            <ac:spMk id="4" creationId="{BB9EC7CA-ED32-D7CD-8128-2832EA906A82}"/>
          </ac:spMkLst>
        </pc:spChg>
      </pc:sldChg>
      <pc:sldChg chg="modSp mod">
        <pc:chgData name="Ryant Taylor" userId="80f34694380b01d0" providerId="LiveId" clId="{01D7942D-CAEA-4D7C-9BF2-BD8A98BF4CDC}" dt="2026-05-17T21:34:51.890" v="763" actId="20577"/>
        <pc:sldMkLst>
          <pc:docMk/>
          <pc:sldMk cId="2686910408" sldId="290"/>
        </pc:sldMkLst>
        <pc:spChg chg="mod">
          <ac:chgData name="Ryant Taylor" userId="80f34694380b01d0" providerId="LiveId" clId="{01D7942D-CAEA-4D7C-9BF2-BD8A98BF4CDC}" dt="2026-05-17T21:34:51.890" v="763" actId="20577"/>
          <ac:spMkLst>
            <pc:docMk/>
            <pc:sldMk cId="2686910408" sldId="290"/>
            <ac:spMk id="4" creationId="{8072B9B5-73BD-8DD3-5F8A-9B8F87CDA1D3}"/>
          </ac:spMkLst>
        </pc:spChg>
      </pc:sldChg>
      <pc:sldChg chg="modSp mod">
        <pc:chgData name="Ryant Taylor" userId="80f34694380b01d0" providerId="LiveId" clId="{01D7942D-CAEA-4D7C-9BF2-BD8A98BF4CDC}" dt="2026-05-17T21:37:16.025" v="817" actId="20577"/>
        <pc:sldMkLst>
          <pc:docMk/>
          <pc:sldMk cId="3763375153" sldId="291"/>
        </pc:sldMkLst>
        <pc:spChg chg="mod">
          <ac:chgData name="Ryant Taylor" userId="80f34694380b01d0" providerId="LiveId" clId="{01D7942D-CAEA-4D7C-9BF2-BD8A98BF4CDC}" dt="2026-05-17T21:37:16.025" v="817" actId="20577"/>
          <ac:spMkLst>
            <pc:docMk/>
            <pc:sldMk cId="3763375153" sldId="291"/>
            <ac:spMk id="4" creationId="{1C6870FA-C9BF-BE20-876A-242D72A8B8E4}"/>
          </ac:spMkLst>
        </pc:spChg>
      </pc:sldChg>
      <pc:sldChg chg="modSp mod">
        <pc:chgData name="Ryant Taylor" userId="80f34694380b01d0" providerId="LiveId" clId="{01D7942D-CAEA-4D7C-9BF2-BD8A98BF4CDC}" dt="2026-05-17T21:37:41.856" v="818" actId="20577"/>
        <pc:sldMkLst>
          <pc:docMk/>
          <pc:sldMk cId="3349507929" sldId="295"/>
        </pc:sldMkLst>
        <pc:spChg chg="mod">
          <ac:chgData name="Ryant Taylor" userId="80f34694380b01d0" providerId="LiveId" clId="{01D7942D-CAEA-4D7C-9BF2-BD8A98BF4CDC}" dt="2026-05-17T21:37:41.856" v="818" actId="20577"/>
          <ac:spMkLst>
            <pc:docMk/>
            <pc:sldMk cId="3349507929" sldId="295"/>
            <ac:spMk id="2" creationId="{357F70B6-2E35-1428-9CF3-C33581476148}"/>
          </ac:spMkLst>
        </pc:spChg>
      </pc:sldChg>
      <pc:sldChg chg="modSp mod ord">
        <pc:chgData name="Ryant Taylor" userId="80f34694380b01d0" providerId="LiveId" clId="{01D7942D-CAEA-4D7C-9BF2-BD8A98BF4CDC}" dt="2026-05-17T18:29:27.967" v="27" actId="20577"/>
        <pc:sldMkLst>
          <pc:docMk/>
          <pc:sldMk cId="3617206466" sldId="296"/>
        </pc:sldMkLst>
        <pc:spChg chg="mod">
          <ac:chgData name="Ryant Taylor" userId="80f34694380b01d0" providerId="LiveId" clId="{01D7942D-CAEA-4D7C-9BF2-BD8A98BF4CDC}" dt="2026-05-17T18:29:27.967" v="27" actId="20577"/>
          <ac:spMkLst>
            <pc:docMk/>
            <pc:sldMk cId="3617206466" sldId="296"/>
            <ac:spMk id="4" creationId="{10B68678-1006-F131-31DA-DDE6805CB91D}"/>
          </ac:spMkLst>
        </pc:spChg>
        <pc:spChg chg="mod">
          <ac:chgData name="Ryant Taylor" userId="80f34694380b01d0" providerId="LiveId" clId="{01D7942D-CAEA-4D7C-9BF2-BD8A98BF4CDC}" dt="2026-05-17T18:29:10.776" v="23" actId="14100"/>
          <ac:spMkLst>
            <pc:docMk/>
            <pc:sldMk cId="3617206466" sldId="296"/>
            <ac:spMk id="6" creationId="{CD4601CE-9C1C-C627-709E-5C562733995D}"/>
          </ac:spMkLst>
        </pc:spChg>
      </pc:sldChg>
      <pc:sldChg chg="modSp mod">
        <pc:chgData name="Ryant Taylor" userId="80f34694380b01d0" providerId="LiveId" clId="{01D7942D-CAEA-4D7C-9BF2-BD8A98BF4CDC}" dt="2026-05-17T21:37:48.531" v="819" actId="20577"/>
        <pc:sldMkLst>
          <pc:docMk/>
          <pc:sldMk cId="2704070574" sldId="297"/>
        </pc:sldMkLst>
        <pc:spChg chg="mod">
          <ac:chgData name="Ryant Taylor" userId="80f34694380b01d0" providerId="LiveId" clId="{01D7942D-CAEA-4D7C-9BF2-BD8A98BF4CDC}" dt="2026-05-17T21:37:48.531" v="819" actId="20577"/>
          <ac:spMkLst>
            <pc:docMk/>
            <pc:sldMk cId="2704070574" sldId="297"/>
            <ac:spMk id="2" creationId="{F9311F97-CDCB-FA0F-5198-74D076E81E03}"/>
          </ac:spMkLst>
        </pc:spChg>
      </pc:sldChg>
      <pc:sldChg chg="modSp mod">
        <pc:chgData name="Ryant Taylor" userId="80f34694380b01d0" providerId="LiveId" clId="{01D7942D-CAEA-4D7C-9BF2-BD8A98BF4CDC}" dt="2026-05-17T21:42:30.618" v="1049" actId="20577"/>
        <pc:sldMkLst>
          <pc:docMk/>
          <pc:sldMk cId="1716857189" sldId="298"/>
        </pc:sldMkLst>
        <pc:spChg chg="mod">
          <ac:chgData name="Ryant Taylor" userId="80f34694380b01d0" providerId="LiveId" clId="{01D7942D-CAEA-4D7C-9BF2-BD8A98BF4CDC}" dt="2026-05-17T21:42:30.618" v="1049" actId="20577"/>
          <ac:spMkLst>
            <pc:docMk/>
            <pc:sldMk cId="1716857189" sldId="298"/>
            <ac:spMk id="4" creationId="{189786C2-C078-6CA3-741B-B8FD6C8B2E13}"/>
          </ac:spMkLst>
        </pc:spChg>
      </pc:sldChg>
      <pc:sldChg chg="modSp mod">
        <pc:chgData name="Ryant Taylor" userId="80f34694380b01d0" providerId="LiveId" clId="{01D7942D-CAEA-4D7C-9BF2-BD8A98BF4CDC}" dt="2026-05-17T21:40:16.147" v="898" actId="20577"/>
        <pc:sldMkLst>
          <pc:docMk/>
          <pc:sldMk cId="3982066231" sldId="299"/>
        </pc:sldMkLst>
        <pc:spChg chg="mod">
          <ac:chgData name="Ryant Taylor" userId="80f34694380b01d0" providerId="LiveId" clId="{01D7942D-CAEA-4D7C-9BF2-BD8A98BF4CDC}" dt="2026-05-17T21:39:57.405" v="897" actId="20577"/>
          <ac:spMkLst>
            <pc:docMk/>
            <pc:sldMk cId="3982066231" sldId="299"/>
            <ac:spMk id="2" creationId="{78FDFEDB-1C80-BACC-11CF-EACCDF32B1F4}"/>
          </ac:spMkLst>
        </pc:spChg>
        <pc:spChg chg="mod">
          <ac:chgData name="Ryant Taylor" userId="80f34694380b01d0" providerId="LiveId" clId="{01D7942D-CAEA-4D7C-9BF2-BD8A98BF4CDC}" dt="2026-05-17T21:40:16.147" v="898" actId="20577"/>
          <ac:spMkLst>
            <pc:docMk/>
            <pc:sldMk cId="3982066231" sldId="299"/>
            <ac:spMk id="4" creationId="{ED906AF1-9199-F10B-3220-D02101D846B5}"/>
          </ac:spMkLst>
        </pc:spChg>
      </pc:sldChg>
      <pc:sldChg chg="modSp mod">
        <pc:chgData name="Ryant Taylor" userId="80f34694380b01d0" providerId="LiveId" clId="{01D7942D-CAEA-4D7C-9BF2-BD8A98BF4CDC}" dt="2026-05-17T21:42:36.756" v="1050" actId="20577"/>
        <pc:sldMkLst>
          <pc:docMk/>
          <pc:sldMk cId="202478550" sldId="301"/>
        </pc:sldMkLst>
        <pc:spChg chg="mod">
          <ac:chgData name="Ryant Taylor" userId="80f34694380b01d0" providerId="LiveId" clId="{01D7942D-CAEA-4D7C-9BF2-BD8A98BF4CDC}" dt="2026-05-17T21:42:36.756" v="1050" actId="20577"/>
          <ac:spMkLst>
            <pc:docMk/>
            <pc:sldMk cId="202478550" sldId="301"/>
            <ac:spMk id="4" creationId="{7B0F75EA-1A62-C298-B4FF-B37F1B9D5CCF}"/>
          </ac:spMkLst>
        </pc:spChg>
      </pc:sldChg>
      <pc:sldChg chg="add del ord">
        <pc:chgData name="Ryant Taylor" userId="80f34694380b01d0" providerId="LiveId" clId="{01D7942D-CAEA-4D7C-9BF2-BD8A98BF4CDC}" dt="2026-05-17T18:28:03.058" v="11" actId="47"/>
        <pc:sldMkLst>
          <pc:docMk/>
          <pc:sldMk cId="4178566212" sldId="303"/>
        </pc:sldMkLst>
      </pc:sldChg>
      <pc:sldChg chg="delSp modSp add mod">
        <pc:chgData name="Ryant Taylor" userId="80f34694380b01d0" providerId="LiveId" clId="{01D7942D-CAEA-4D7C-9BF2-BD8A98BF4CDC}" dt="2026-05-17T21:38:39.436" v="842" actId="20577"/>
        <pc:sldMkLst>
          <pc:docMk/>
          <pc:sldMk cId="2863437633" sldId="304"/>
        </pc:sldMkLst>
        <pc:spChg chg="mod">
          <ac:chgData name="Ryant Taylor" userId="80f34694380b01d0" providerId="LiveId" clId="{01D7942D-CAEA-4D7C-9BF2-BD8A98BF4CDC}" dt="2026-05-17T21:38:39.436" v="842" actId="20577"/>
          <ac:spMkLst>
            <pc:docMk/>
            <pc:sldMk cId="2863437633" sldId="304"/>
            <ac:spMk id="4" creationId="{7AE4C4D4-CD3E-D0D0-A1C3-A8A8AE736AE6}"/>
          </ac:spMkLst>
        </pc:spChg>
        <pc:spChg chg="del">
          <ac:chgData name="Ryant Taylor" userId="80f34694380b01d0" providerId="LiveId" clId="{01D7942D-CAEA-4D7C-9BF2-BD8A98BF4CDC}" dt="2026-05-17T18:27:22.126" v="2" actId="478"/>
          <ac:spMkLst>
            <pc:docMk/>
            <pc:sldMk cId="2863437633" sldId="304"/>
            <ac:spMk id="6" creationId="{6BD630A1-3BE1-F7DA-077B-51E652467316}"/>
          </ac:spMkLst>
        </pc:spChg>
      </pc:sldChg>
      <pc:sldChg chg="addSp delSp modSp add mod">
        <pc:chgData name="Ryant Taylor" userId="80f34694380b01d0" providerId="LiveId" clId="{01D7942D-CAEA-4D7C-9BF2-BD8A98BF4CDC}" dt="2026-05-17T21:50:00.713" v="1346" actId="20577"/>
        <pc:sldMkLst>
          <pc:docMk/>
          <pc:sldMk cId="2524541968" sldId="305"/>
        </pc:sldMkLst>
        <pc:spChg chg="add del mod">
          <ac:chgData name="Ryant Taylor" userId="80f34694380b01d0" providerId="LiveId" clId="{01D7942D-CAEA-4D7C-9BF2-BD8A98BF4CDC}" dt="2026-05-17T21:27:51.278" v="691"/>
          <ac:spMkLst>
            <pc:docMk/>
            <pc:sldMk cId="2524541968" sldId="305"/>
            <ac:spMk id="3" creationId="{376D6A7E-E811-FECD-7556-B3162BA694FC}"/>
          </ac:spMkLst>
        </pc:spChg>
        <pc:spChg chg="mod">
          <ac:chgData name="Ryant Taylor" userId="80f34694380b01d0" providerId="LiveId" clId="{01D7942D-CAEA-4D7C-9BF2-BD8A98BF4CDC}" dt="2026-05-17T21:29:51.917" v="706" actId="1076"/>
          <ac:spMkLst>
            <pc:docMk/>
            <pc:sldMk cId="2524541968" sldId="305"/>
            <ac:spMk id="5" creationId="{29646E70-1CDC-39FD-A420-B4269E386ECE}"/>
          </ac:spMkLst>
        </pc:spChg>
        <pc:spChg chg="add del mod">
          <ac:chgData name="Ryant Taylor" userId="80f34694380b01d0" providerId="LiveId" clId="{01D7942D-CAEA-4D7C-9BF2-BD8A98BF4CDC}" dt="2026-05-17T21:27:51.279" v="693"/>
          <ac:spMkLst>
            <pc:docMk/>
            <pc:sldMk cId="2524541968" sldId="305"/>
            <ac:spMk id="6" creationId="{376E4C54-822A-5F20-A412-1EB793017FD7}"/>
          </ac:spMkLst>
        </pc:spChg>
        <pc:spChg chg="add mod">
          <ac:chgData name="Ryant Taylor" userId="80f34694380b01d0" providerId="LiveId" clId="{01D7942D-CAEA-4D7C-9BF2-BD8A98BF4CDC}" dt="2026-05-17T21:50:00.713" v="1346" actId="20577"/>
          <ac:spMkLst>
            <pc:docMk/>
            <pc:sldMk cId="2524541968" sldId="305"/>
            <ac:spMk id="7" creationId="{34F49C82-2513-9853-C7F4-7A194F2D09CC}"/>
          </ac:spMkLst>
        </pc:spChg>
        <pc:spChg chg="add mod">
          <ac:chgData name="Ryant Taylor" userId="80f34694380b01d0" providerId="LiveId" clId="{01D7942D-CAEA-4D7C-9BF2-BD8A98BF4CDC}" dt="2026-05-17T21:45:10.093" v="1113" actId="207"/>
          <ac:spMkLst>
            <pc:docMk/>
            <pc:sldMk cId="2524541968" sldId="305"/>
            <ac:spMk id="8" creationId="{EF4C12B4-1BD9-0A82-F009-BE32F467ACB9}"/>
          </ac:spMkLst>
        </pc:spChg>
      </pc:sldChg>
      <pc:sldChg chg="modSp add mod">
        <pc:chgData name="Ryant Taylor" userId="80f34694380b01d0" providerId="LiveId" clId="{01D7942D-CAEA-4D7C-9BF2-BD8A98BF4CDC}" dt="2026-05-17T21:41:57.308" v="1030" actId="20577"/>
        <pc:sldMkLst>
          <pc:docMk/>
          <pc:sldMk cId="3188861397" sldId="306"/>
        </pc:sldMkLst>
        <pc:spChg chg="mod">
          <ac:chgData name="Ryant Taylor" userId="80f34694380b01d0" providerId="LiveId" clId="{01D7942D-CAEA-4D7C-9BF2-BD8A98BF4CDC}" dt="2026-05-17T19:27:58.624" v="572" actId="255"/>
          <ac:spMkLst>
            <pc:docMk/>
            <pc:sldMk cId="3188861397" sldId="306"/>
            <ac:spMk id="2" creationId="{3B202660-6BE5-29B6-FF3D-A19D44D46BD4}"/>
          </ac:spMkLst>
        </pc:spChg>
        <pc:spChg chg="mod">
          <ac:chgData name="Ryant Taylor" userId="80f34694380b01d0" providerId="LiveId" clId="{01D7942D-CAEA-4D7C-9BF2-BD8A98BF4CDC}" dt="2026-05-17T21:41:57.308" v="1030" actId="20577"/>
          <ac:spMkLst>
            <pc:docMk/>
            <pc:sldMk cId="3188861397" sldId="306"/>
            <ac:spMk id="4" creationId="{444502CD-B705-87AF-4A2F-C9742897B71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5/17/2026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5/17/2026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mwbe.wa.gov/bid-opportunities/harborview-construction-and-infrastructure-projects-upcoming-projects"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s://www.parkstacoma.gov/about/contract-bidding/small-works-roster/"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mailto:district.roster@parkstacoma.gov"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des.wa.gov/about/agency-overview/initiatives/supplier-diversity-state-contracts/public-works-business-diversity-program" TargetMode="External"/><Relationship Id="rId7" Type="http://schemas.openxmlformats.org/officeDocument/2006/relationships/hyperlink" Target="https://eap.wa.gov/" TargetMode="External"/><Relationship Id="rId2" Type="http://schemas.openxmlformats.org/officeDocument/2006/relationships/hyperlink" Target="https://des.wa.gov/about/committees-groups/procurement-inclusion-and-equity-pie-program" TargetMode="External"/><Relationship Id="rId1" Type="http://schemas.openxmlformats.org/officeDocument/2006/relationships/slideLayout" Target="../slideLayouts/slideLayout3.xml"/><Relationship Id="rId6" Type="http://schemas.openxmlformats.org/officeDocument/2006/relationships/hyperlink" Target="https://capitol.wa.gov/" TargetMode="External"/><Relationship Id="rId5" Type="http://schemas.openxmlformats.org/officeDocument/2006/relationships/hyperlink" Target="https://des.wa.gov/" TargetMode="External"/><Relationship Id="rId4" Type="http://schemas.openxmlformats.org/officeDocument/2006/relationships/hyperlink" Target="mailto:cedric.austin@des.wa.gov"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es.wa.gov/about/agency-overview/initiatives/supplier-diversity-state-contracts/public-works-business-diversity-program" TargetMode="External"/><Relationship Id="rId2" Type="http://schemas.openxmlformats.org/officeDocument/2006/relationships/hyperlink" Target="https://des.wa.gov/about/committees-groups/procurement-inclusion-and-equity-pie-program"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vendor.interstatebridge.org/" TargetMode="External"/><Relationship Id="rId2" Type="http://schemas.openxmlformats.org/officeDocument/2006/relationships/hyperlink" Target="https://forms.cloud.microsoft/Pages/ResponsePage.aspx?id=oHPxka3m6UakNFROhhjV_s6_Zluz4oxNuKesHi_D6utUMTdRNzZHRkZIQjRSWFA1SVNXS1Y4RE9QUy4u"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640080" y="2395728"/>
            <a:ext cx="10801350" cy="1243584"/>
          </a:xfrm>
        </p:spPr>
        <p:txBody>
          <a:bodyPr/>
          <a:lstStyle/>
          <a:p>
            <a:r>
              <a:rPr lang="en-US" sz="5400" dirty="0">
                <a:solidFill>
                  <a:schemeClr val="bg1"/>
                </a:solidFill>
              </a:rPr>
              <a:t>Washington-Oregon Community Networking Group</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742950" y="4030218"/>
            <a:ext cx="10149840" cy="868680"/>
          </a:xfrm>
        </p:spPr>
        <p:txBody>
          <a:bodyPr>
            <a:noAutofit/>
          </a:bodyPr>
          <a:lstStyle/>
          <a:p>
            <a:pPr marL="0" indent="0">
              <a:buNone/>
            </a:pPr>
            <a:r>
              <a:rPr lang="en-US" sz="2000" dirty="0"/>
              <a:t>Developing new business opportunities in Washington and Oregon.</a:t>
            </a:r>
          </a:p>
        </p:txBody>
      </p:sp>
      <p:sp>
        <p:nvSpPr>
          <p:cNvPr id="4" name="TextBox 3">
            <a:extLst>
              <a:ext uri="{FF2B5EF4-FFF2-40B4-BE49-F238E27FC236}">
                <a16:creationId xmlns:a16="http://schemas.microsoft.com/office/drawing/2014/main" id="{D590E877-392C-D1F5-2F01-A4FF0D096661}"/>
              </a:ext>
            </a:extLst>
          </p:cNvPr>
          <p:cNvSpPr txBox="1"/>
          <p:nvPr/>
        </p:nvSpPr>
        <p:spPr>
          <a:xfrm>
            <a:off x="971550" y="5046202"/>
            <a:ext cx="3851910" cy="1323439"/>
          </a:xfrm>
          <a:prstGeom prst="rect">
            <a:avLst/>
          </a:prstGeom>
          <a:noFill/>
        </p:spPr>
        <p:txBody>
          <a:bodyPr wrap="square" rtlCol="0">
            <a:spAutoFit/>
          </a:bodyPr>
          <a:lstStyle/>
          <a:p>
            <a:r>
              <a:rPr lang="en-US" sz="2000" dirty="0">
                <a:solidFill>
                  <a:schemeClr val="bg1"/>
                </a:solidFill>
              </a:rPr>
              <a:t>Monthly Meeting on Monday, May 18, 2026</a:t>
            </a:r>
          </a:p>
          <a:p>
            <a:endParaRPr lang="en-US" sz="2000" dirty="0">
              <a:solidFill>
                <a:schemeClr val="bg1"/>
              </a:solidFill>
            </a:endParaRPr>
          </a:p>
          <a:p>
            <a:r>
              <a:rPr lang="en-US" sz="2000" dirty="0">
                <a:solidFill>
                  <a:schemeClr val="bg1"/>
                </a:solidFill>
              </a:rPr>
              <a:t>12:00 pm – 1:00 pm</a:t>
            </a:r>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2CAF-39C3-9AAC-EDD6-F8CA145C0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DAAD9-632A-23C7-FDC6-4C10D73B8715}"/>
              </a:ext>
            </a:extLst>
          </p:cNvPr>
          <p:cNvSpPr>
            <a:spLocks noGrp="1"/>
          </p:cNvSpPr>
          <p:nvPr>
            <p:ph type="title"/>
          </p:nvPr>
        </p:nvSpPr>
        <p:spPr/>
        <p:txBody>
          <a:bodyPr/>
          <a:lstStyle/>
          <a:p>
            <a:r>
              <a:rPr lang="en-US" dirty="0"/>
              <a:t>Harborview Medical Center Project</a:t>
            </a:r>
          </a:p>
        </p:txBody>
      </p:sp>
      <p:sp>
        <p:nvSpPr>
          <p:cNvPr id="3" name="Slide Number Placeholder 2">
            <a:extLst>
              <a:ext uri="{FF2B5EF4-FFF2-40B4-BE49-F238E27FC236}">
                <a16:creationId xmlns:a16="http://schemas.microsoft.com/office/drawing/2014/main" id="{2EA08996-1F14-8750-1D89-51F836081859}"/>
              </a:ext>
            </a:extLst>
          </p:cNvPr>
          <p:cNvSpPr>
            <a:spLocks noGrp="1"/>
          </p:cNvSpPr>
          <p:nvPr>
            <p:ph type="sldNum" sz="quarter" idx="12"/>
          </p:nvPr>
        </p:nvSpPr>
        <p:spPr/>
        <p:txBody>
          <a:bodyPr/>
          <a:lstStyle/>
          <a:p>
            <a:fld id="{C263D6C4-4840-40CC-AC84-17E24B3B7BDE}" type="slidenum">
              <a:rPr lang="en-US" noProof="0" smtClean="0"/>
              <a:pPr/>
              <a:t>10</a:t>
            </a:fld>
            <a:endParaRPr lang="en-US" noProof="0" dirty="0"/>
          </a:p>
        </p:txBody>
      </p:sp>
      <p:sp>
        <p:nvSpPr>
          <p:cNvPr id="4" name="Content Placeholder 3">
            <a:extLst>
              <a:ext uri="{FF2B5EF4-FFF2-40B4-BE49-F238E27FC236}">
                <a16:creationId xmlns:a16="http://schemas.microsoft.com/office/drawing/2014/main" id="{9AD342B7-E943-505C-8A3A-5FCBC288ED96}"/>
              </a:ext>
            </a:extLst>
          </p:cNvPr>
          <p:cNvSpPr>
            <a:spLocks noGrp="1"/>
          </p:cNvSpPr>
          <p:nvPr>
            <p:ph idx="1"/>
          </p:nvPr>
        </p:nvSpPr>
        <p:spPr/>
        <p:txBody>
          <a:bodyPr>
            <a:normAutofit/>
          </a:bodyPr>
          <a:lstStyle/>
          <a:p>
            <a:r>
              <a:rPr lang="en-US"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Harborview Construction and Infrastructure Projects - Upcoming Projects | Office of Minority and Women's Business Enterprises</a:t>
            </a:r>
            <a:endParaRPr lang="en-US" dirty="0">
              <a:solidFill>
                <a:schemeClr val="accent1">
                  <a:lumMod val="40000"/>
                  <a:lumOff val="60000"/>
                </a:schemeClr>
              </a:solidFill>
            </a:endParaRPr>
          </a:p>
          <a:p>
            <a:r>
              <a:rPr lang="en-US" dirty="0"/>
              <a:t>Harborview Construction and Infrastructure Projects - Upcoming Projects</a:t>
            </a:r>
          </a:p>
          <a:p>
            <a:r>
              <a:rPr lang="en-US" dirty="0"/>
              <a:t>For more than 50 years, King County and Harborview Medical Center have partnered to deliver exceptional care, no matter the need, on and off the Harborview campus. The partners seek firms to help maintain facilities for top-tier care: </a:t>
            </a:r>
          </a:p>
        </p:txBody>
      </p:sp>
    </p:spTree>
    <p:extLst>
      <p:ext uri="{BB962C8B-B14F-4D97-AF65-F5344CB8AC3E}">
        <p14:creationId xmlns:p14="http://schemas.microsoft.com/office/powerpoint/2010/main" val="4127359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BE64-0209-B375-7816-A89C5C962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4E6FD-EE98-E9FA-FA02-94737245E4C4}"/>
              </a:ext>
            </a:extLst>
          </p:cNvPr>
          <p:cNvSpPr>
            <a:spLocks noGrp="1"/>
          </p:cNvSpPr>
          <p:nvPr>
            <p:ph type="title"/>
          </p:nvPr>
        </p:nvSpPr>
        <p:spPr/>
        <p:txBody>
          <a:bodyPr/>
          <a:lstStyle/>
          <a:p>
            <a:r>
              <a:rPr lang="en-US" dirty="0"/>
              <a:t>Harborview Medical Center Project</a:t>
            </a:r>
          </a:p>
        </p:txBody>
      </p:sp>
      <p:sp>
        <p:nvSpPr>
          <p:cNvPr id="3" name="Slide Number Placeholder 2">
            <a:extLst>
              <a:ext uri="{FF2B5EF4-FFF2-40B4-BE49-F238E27FC236}">
                <a16:creationId xmlns:a16="http://schemas.microsoft.com/office/drawing/2014/main" id="{A12A0333-AC41-4934-C8A7-C4954E88D6FB}"/>
              </a:ext>
            </a:extLst>
          </p:cNvPr>
          <p:cNvSpPr>
            <a:spLocks noGrp="1"/>
          </p:cNvSpPr>
          <p:nvPr>
            <p:ph type="sldNum" sz="quarter" idx="12"/>
          </p:nvPr>
        </p:nvSpPr>
        <p:spPr/>
        <p:txBody>
          <a:bodyPr/>
          <a:lstStyle/>
          <a:p>
            <a:fld id="{C263D6C4-4840-40CC-AC84-17E24B3B7BDE}" type="slidenum">
              <a:rPr lang="en-US" noProof="0" smtClean="0"/>
              <a:pPr/>
              <a:t>11</a:t>
            </a:fld>
            <a:endParaRPr lang="en-US" noProof="0" dirty="0"/>
          </a:p>
        </p:txBody>
      </p:sp>
      <p:sp>
        <p:nvSpPr>
          <p:cNvPr id="4" name="Content Placeholder 3">
            <a:extLst>
              <a:ext uri="{FF2B5EF4-FFF2-40B4-BE49-F238E27FC236}">
                <a16:creationId xmlns:a16="http://schemas.microsoft.com/office/drawing/2014/main" id="{239B38B4-FA31-CE39-C72A-DDD2AF90633D}"/>
              </a:ext>
            </a:extLst>
          </p:cNvPr>
          <p:cNvSpPr>
            <a:spLocks noGrp="1"/>
          </p:cNvSpPr>
          <p:nvPr>
            <p:ph idx="1"/>
          </p:nvPr>
        </p:nvSpPr>
        <p:spPr/>
        <p:txBody>
          <a:bodyPr>
            <a:normAutofit/>
          </a:bodyPr>
          <a:lstStyle/>
          <a:p>
            <a:pPr marL="0" indent="0">
              <a:buNone/>
            </a:pPr>
            <a:r>
              <a:rPr lang="en-US" b="1" dirty="0"/>
              <a:t>1. New Pioneer Square Clinic (relocation to Duncan Building)</a:t>
            </a:r>
            <a:endParaRPr lang="en-US" dirty="0"/>
          </a:p>
          <a:p>
            <a:pPr lvl="0"/>
            <a:r>
              <a:rPr lang="en-US" dirty="0"/>
              <a:t>Seeking a firm with healthcare and preservation experience to make seismic and building upgrades, and tenant improvements for Pioneer Square Clinic.</a:t>
            </a:r>
          </a:p>
          <a:p>
            <a:pPr lvl="0"/>
            <a:r>
              <a:rPr lang="en-US" dirty="0"/>
              <a:t>Services Needed – The County will solicit design and construction services, including architectural, mechanical, electrical, plumbing, masonry, and structural steel.</a:t>
            </a:r>
          </a:p>
          <a:p>
            <a:pPr lvl="0"/>
            <a:r>
              <a:rPr lang="en-US" dirty="0"/>
              <a:t>Anticipated Release – Q3 2026</a:t>
            </a:r>
          </a:p>
          <a:p>
            <a:pPr lvl="0"/>
            <a:r>
              <a:rPr lang="en-US" dirty="0"/>
              <a:t>Estimated Contract Value - $20 million, up to three years</a:t>
            </a:r>
          </a:p>
        </p:txBody>
      </p:sp>
    </p:spTree>
    <p:extLst>
      <p:ext uri="{BB962C8B-B14F-4D97-AF65-F5344CB8AC3E}">
        <p14:creationId xmlns:p14="http://schemas.microsoft.com/office/powerpoint/2010/main" val="2903836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815F9-DC68-FF44-F52E-86CA6130E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F70B6-2E35-1428-9CF3-C33581476148}"/>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B8E76BE4-6339-E818-1764-0FE2830F503A}"/>
              </a:ext>
            </a:extLst>
          </p:cNvPr>
          <p:cNvSpPr>
            <a:spLocks noGrp="1"/>
          </p:cNvSpPr>
          <p:nvPr>
            <p:ph type="sldNum" sz="quarter" idx="12"/>
          </p:nvPr>
        </p:nvSpPr>
        <p:spPr/>
        <p:txBody>
          <a:bodyPr/>
          <a:lstStyle/>
          <a:p>
            <a:fld id="{C263D6C4-4840-40CC-AC84-17E24B3B7BDE}" type="slidenum">
              <a:rPr lang="en-US" noProof="0" smtClean="0"/>
              <a:pPr/>
              <a:t>12</a:t>
            </a:fld>
            <a:endParaRPr lang="en-US" noProof="0" dirty="0"/>
          </a:p>
        </p:txBody>
      </p:sp>
      <p:sp>
        <p:nvSpPr>
          <p:cNvPr id="4" name="Content Placeholder 3">
            <a:extLst>
              <a:ext uri="{FF2B5EF4-FFF2-40B4-BE49-F238E27FC236}">
                <a16:creationId xmlns:a16="http://schemas.microsoft.com/office/drawing/2014/main" id="{355B1293-8D43-FF64-7944-64E598625BC3}"/>
              </a:ext>
            </a:extLst>
          </p:cNvPr>
          <p:cNvSpPr>
            <a:spLocks noGrp="1"/>
          </p:cNvSpPr>
          <p:nvPr>
            <p:ph idx="1"/>
          </p:nvPr>
        </p:nvSpPr>
        <p:spPr/>
        <p:txBody>
          <a:bodyPr>
            <a:normAutofit/>
          </a:bodyPr>
          <a:lstStyle/>
          <a:p>
            <a:pPr marL="0" indent="0">
              <a:buNone/>
            </a:pPr>
            <a:r>
              <a:rPr lang="en-US" b="1" dirty="0"/>
              <a:t>2. Work Order Multidisciplinary Architectural and Engineering Services for HCID</a:t>
            </a:r>
            <a:endParaRPr lang="en-US" dirty="0"/>
          </a:p>
          <a:p>
            <a:pPr lvl="0"/>
            <a:r>
              <a:rPr lang="en-US" dirty="0"/>
              <a:t>Seeking collaborative multi-disciplinary design teams for architectural and engineering services for healthcare projects, including surgical services, and off-campus clinics and areas.</a:t>
            </a:r>
          </a:p>
          <a:p>
            <a:pPr lvl="0"/>
            <a:r>
              <a:rPr lang="en-US" dirty="0"/>
              <a:t>Services Needed - Strategic planning, technical studies, design, engineering, permitting, and construction administration</a:t>
            </a:r>
          </a:p>
          <a:p>
            <a:pPr lvl="0"/>
            <a:r>
              <a:rPr lang="en-US" dirty="0"/>
              <a:t>Anticipated Release – Q3 2026</a:t>
            </a:r>
          </a:p>
          <a:p>
            <a:pPr lvl="0"/>
            <a:r>
              <a:rPr lang="en-US" dirty="0"/>
              <a:t>Estimated Contract Value – $5 million, up to three years</a:t>
            </a:r>
          </a:p>
        </p:txBody>
      </p:sp>
    </p:spTree>
    <p:extLst>
      <p:ext uri="{BB962C8B-B14F-4D97-AF65-F5344CB8AC3E}">
        <p14:creationId xmlns:p14="http://schemas.microsoft.com/office/powerpoint/2010/main" val="3349507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141E1-644D-2321-3706-B2105FF32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11F97-CDCB-FA0F-5198-74D076E81E03}"/>
              </a:ext>
            </a:extLst>
          </p:cNvPr>
          <p:cNvSpPr>
            <a:spLocks noGrp="1"/>
          </p:cNvSpPr>
          <p:nvPr>
            <p:ph type="title"/>
          </p:nvPr>
        </p:nvSpPr>
        <p:spPr/>
        <p:txBody>
          <a:bodyPr/>
          <a:lstStyle/>
          <a:p>
            <a:endParaRPr lang="en-US" dirty="0"/>
          </a:p>
        </p:txBody>
      </p:sp>
      <p:sp>
        <p:nvSpPr>
          <p:cNvPr id="3" name="Slide Number Placeholder 2">
            <a:extLst>
              <a:ext uri="{FF2B5EF4-FFF2-40B4-BE49-F238E27FC236}">
                <a16:creationId xmlns:a16="http://schemas.microsoft.com/office/drawing/2014/main" id="{A871010E-7E05-BF9B-D935-17906E98C7DA}"/>
              </a:ext>
            </a:extLst>
          </p:cNvPr>
          <p:cNvSpPr>
            <a:spLocks noGrp="1"/>
          </p:cNvSpPr>
          <p:nvPr>
            <p:ph type="sldNum" sz="quarter" idx="12"/>
          </p:nvPr>
        </p:nvSpPr>
        <p:spPr/>
        <p:txBody>
          <a:bodyPr/>
          <a:lstStyle/>
          <a:p>
            <a:fld id="{C263D6C4-4840-40CC-AC84-17E24B3B7BDE}" type="slidenum">
              <a:rPr lang="en-US" noProof="0" smtClean="0"/>
              <a:pPr/>
              <a:t>13</a:t>
            </a:fld>
            <a:endParaRPr lang="en-US" noProof="0" dirty="0"/>
          </a:p>
        </p:txBody>
      </p:sp>
      <p:sp>
        <p:nvSpPr>
          <p:cNvPr id="4" name="Content Placeholder 3">
            <a:extLst>
              <a:ext uri="{FF2B5EF4-FFF2-40B4-BE49-F238E27FC236}">
                <a16:creationId xmlns:a16="http://schemas.microsoft.com/office/drawing/2014/main" id="{FE292BB1-D488-08DE-70E2-8B0EEB5E8E2E}"/>
              </a:ext>
            </a:extLst>
          </p:cNvPr>
          <p:cNvSpPr>
            <a:spLocks noGrp="1"/>
          </p:cNvSpPr>
          <p:nvPr>
            <p:ph idx="1"/>
          </p:nvPr>
        </p:nvSpPr>
        <p:spPr/>
        <p:txBody>
          <a:bodyPr>
            <a:normAutofit lnSpcReduction="10000"/>
          </a:bodyPr>
          <a:lstStyle/>
          <a:p>
            <a:pPr marL="0" indent="0">
              <a:buNone/>
            </a:pPr>
            <a:r>
              <a:rPr lang="en-US" b="1" dirty="0"/>
              <a:t>3. General Contractor/Construction Manager (GC/CM) for the Ninth and Jefferson Building 3T MRI Scanner</a:t>
            </a:r>
            <a:endParaRPr lang="en-US" dirty="0"/>
          </a:p>
          <a:p>
            <a:pPr lvl="0"/>
            <a:r>
              <a:rPr lang="en-US" dirty="0"/>
              <a:t>Seeking a GC/CM to remodel a space for the installation of a 3T MRI scanner space. The scanner provides detailed images that support neurotherapeutics for Alzheimer’s patients.</a:t>
            </a:r>
          </a:p>
          <a:p>
            <a:pPr lvl="0"/>
            <a:r>
              <a:rPr lang="en-US" dirty="0"/>
              <a:t>Services Needed - Project requires specialized shielding, structural reinforcement, and specific utilities to handle a high-field, superconducting magnet.</a:t>
            </a:r>
          </a:p>
          <a:p>
            <a:pPr lvl="0"/>
            <a:r>
              <a:rPr lang="en-US" dirty="0"/>
              <a:t>Anticipated Release – Q2 2026</a:t>
            </a:r>
          </a:p>
          <a:p>
            <a:pPr lvl="0"/>
            <a:r>
              <a:rPr lang="en-US" dirty="0"/>
              <a:t>Estimated Contract Value – $7 million</a:t>
            </a:r>
          </a:p>
        </p:txBody>
      </p:sp>
    </p:spTree>
    <p:extLst>
      <p:ext uri="{BB962C8B-B14F-4D97-AF65-F5344CB8AC3E}">
        <p14:creationId xmlns:p14="http://schemas.microsoft.com/office/powerpoint/2010/main" val="2704070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E7CFE-2991-E13E-CA56-97B4F5231F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8FB584-1E70-AC74-DD96-955DBE72613F}"/>
              </a:ext>
            </a:extLst>
          </p:cNvPr>
          <p:cNvSpPr>
            <a:spLocks noGrp="1"/>
          </p:cNvSpPr>
          <p:nvPr>
            <p:ph type="title"/>
          </p:nvPr>
        </p:nvSpPr>
        <p:spPr/>
        <p:txBody>
          <a:bodyPr/>
          <a:lstStyle/>
          <a:p>
            <a:r>
              <a:rPr lang="en-US" dirty="0"/>
              <a:t>Harborview Medical Center Project</a:t>
            </a:r>
          </a:p>
        </p:txBody>
      </p:sp>
      <p:sp>
        <p:nvSpPr>
          <p:cNvPr id="3" name="Slide Number Placeholder 2">
            <a:extLst>
              <a:ext uri="{FF2B5EF4-FFF2-40B4-BE49-F238E27FC236}">
                <a16:creationId xmlns:a16="http://schemas.microsoft.com/office/drawing/2014/main" id="{D0C7248C-C042-29B3-E87C-90E7B497595D}"/>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sp>
        <p:nvSpPr>
          <p:cNvPr id="4" name="Content Placeholder 3">
            <a:extLst>
              <a:ext uri="{FF2B5EF4-FFF2-40B4-BE49-F238E27FC236}">
                <a16:creationId xmlns:a16="http://schemas.microsoft.com/office/drawing/2014/main" id="{7AE4C4D4-CD3E-D0D0-A1C3-A8A8AE736AE6}"/>
              </a:ext>
            </a:extLst>
          </p:cNvPr>
          <p:cNvSpPr>
            <a:spLocks noGrp="1"/>
          </p:cNvSpPr>
          <p:nvPr>
            <p:ph idx="1"/>
          </p:nvPr>
        </p:nvSpPr>
        <p:spPr>
          <a:xfrm>
            <a:off x="443365" y="1825625"/>
            <a:ext cx="11283414" cy="4351338"/>
          </a:xfrm>
        </p:spPr>
        <p:txBody>
          <a:bodyPr>
            <a:normAutofit fontScale="92500" lnSpcReduction="20000"/>
          </a:bodyPr>
          <a:lstStyle/>
          <a:p>
            <a:r>
              <a:rPr lang="en-US" dirty="0"/>
              <a:t>Parks Tacoma is accepting applications for its Small Works Roster. This roster may be used to award public works contracts for General Contracting and any other public works related contracting. There is no guarantee of work for the contractors on the roster. Contractors selected from the roster must comply with all Parks Tacoma contracting requirements.</a:t>
            </a:r>
          </a:p>
          <a:p>
            <a:endParaRPr lang="en-US" dirty="0"/>
          </a:p>
          <a:p>
            <a:r>
              <a:rPr lang="en-US" dirty="0"/>
              <a:t>The projects Parks Tacoma chooses to award pursuant to the Small Works Roster will be estimated to cost $350,000 or less, including the costs of labor, material, equipment, excluding state sales taxes. Application forms may be obtained at </a:t>
            </a:r>
            <a:r>
              <a:rPr lang="en-US"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https://www.parkstacoma.gov/about/contract-bidding/small-works-roster/</a:t>
            </a:r>
            <a:r>
              <a:rPr lang="en-US" dirty="0">
                <a:solidFill>
                  <a:schemeClr val="accent1">
                    <a:lumMod val="40000"/>
                    <a:lumOff val="60000"/>
                  </a:schemeClr>
                </a:solidFill>
              </a:rPr>
              <a:t>.</a:t>
            </a:r>
            <a:endParaRPr lang="en-US" b="1" dirty="0">
              <a:solidFill>
                <a:schemeClr val="accent1">
                  <a:lumMod val="40000"/>
                  <a:lumOff val="60000"/>
                </a:schemeClr>
              </a:solidFill>
            </a:endParaRPr>
          </a:p>
        </p:txBody>
      </p:sp>
    </p:spTree>
    <p:extLst>
      <p:ext uri="{BB962C8B-B14F-4D97-AF65-F5344CB8AC3E}">
        <p14:creationId xmlns:p14="http://schemas.microsoft.com/office/powerpoint/2010/main" val="2863437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B5879-13EA-7642-99E0-E0214275FF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5040C-E6C4-6D90-28FD-1BB2CB9745C5}"/>
              </a:ext>
            </a:extLst>
          </p:cNvPr>
          <p:cNvSpPr>
            <a:spLocks noGrp="1"/>
          </p:cNvSpPr>
          <p:nvPr>
            <p:ph type="title"/>
          </p:nvPr>
        </p:nvSpPr>
        <p:spPr/>
        <p:txBody>
          <a:bodyPr/>
          <a:lstStyle/>
          <a:p>
            <a:r>
              <a:rPr lang="en-US" dirty="0"/>
              <a:t>Harborview Medical Center Project</a:t>
            </a:r>
          </a:p>
        </p:txBody>
      </p:sp>
      <p:sp>
        <p:nvSpPr>
          <p:cNvPr id="3" name="Slide Number Placeholder 2">
            <a:extLst>
              <a:ext uri="{FF2B5EF4-FFF2-40B4-BE49-F238E27FC236}">
                <a16:creationId xmlns:a16="http://schemas.microsoft.com/office/drawing/2014/main" id="{F6BD4D41-C4A3-E0D3-32EF-E9AEBDE10C1E}"/>
              </a:ext>
            </a:extLst>
          </p:cNvPr>
          <p:cNvSpPr>
            <a:spLocks noGrp="1"/>
          </p:cNvSpPr>
          <p:nvPr>
            <p:ph type="sldNum" sz="quarter" idx="12"/>
          </p:nvPr>
        </p:nvSpPr>
        <p:spPr/>
        <p:txBody>
          <a:bodyPr/>
          <a:lstStyle/>
          <a:p>
            <a:fld id="{C263D6C4-4840-40CC-AC84-17E24B3B7BDE}" type="slidenum">
              <a:rPr lang="en-US" noProof="0" smtClean="0"/>
              <a:pPr/>
              <a:t>15</a:t>
            </a:fld>
            <a:endParaRPr lang="en-US" noProof="0" dirty="0"/>
          </a:p>
        </p:txBody>
      </p:sp>
      <p:sp>
        <p:nvSpPr>
          <p:cNvPr id="4" name="Content Placeholder 3">
            <a:extLst>
              <a:ext uri="{FF2B5EF4-FFF2-40B4-BE49-F238E27FC236}">
                <a16:creationId xmlns:a16="http://schemas.microsoft.com/office/drawing/2014/main" id="{10B68678-1006-F131-31DA-DDE6805CB91D}"/>
              </a:ext>
            </a:extLst>
          </p:cNvPr>
          <p:cNvSpPr>
            <a:spLocks noGrp="1"/>
          </p:cNvSpPr>
          <p:nvPr>
            <p:ph idx="1"/>
          </p:nvPr>
        </p:nvSpPr>
        <p:spPr>
          <a:xfrm>
            <a:off x="443365" y="1825625"/>
            <a:ext cx="5256396" cy="4351338"/>
          </a:xfrm>
        </p:spPr>
        <p:txBody>
          <a:bodyPr>
            <a:normAutofit/>
          </a:bodyPr>
          <a:lstStyle/>
          <a:p>
            <a:r>
              <a:rPr lang="en-US" dirty="0"/>
              <a:t>Publish Date: January 27, 2026</a:t>
            </a:r>
          </a:p>
          <a:p>
            <a:br>
              <a:rPr lang="en-US" dirty="0"/>
            </a:br>
            <a:r>
              <a:rPr lang="en-US" dirty="0"/>
              <a:t>Closing Date: December 31, 2026</a:t>
            </a:r>
            <a:br>
              <a:rPr lang="en-US" dirty="0"/>
            </a:br>
            <a:endParaRPr lang="en-US" dirty="0"/>
          </a:p>
          <a:p>
            <a:r>
              <a:rPr lang="en-US" dirty="0"/>
              <a:t>Organization: Parks Tacoma</a:t>
            </a:r>
            <a:br>
              <a:rPr lang="en-US" dirty="0"/>
            </a:br>
            <a:r>
              <a:rPr lang="en-US" dirty="0"/>
              <a:t>POC </a:t>
            </a:r>
          </a:p>
          <a:p>
            <a:r>
              <a:rPr lang="en-US" dirty="0"/>
              <a:t>Email: </a:t>
            </a:r>
            <a:r>
              <a:rPr lang="en-US"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district.roster@parkstacoma.gov</a:t>
            </a:r>
            <a:endParaRPr lang="en-US" dirty="0">
              <a:solidFill>
                <a:schemeClr val="accent1">
                  <a:lumMod val="40000"/>
                  <a:lumOff val="60000"/>
                </a:schemeClr>
              </a:solidFill>
            </a:endParaRPr>
          </a:p>
        </p:txBody>
      </p:sp>
      <p:sp>
        <p:nvSpPr>
          <p:cNvPr id="6" name="TextBox 5">
            <a:extLst>
              <a:ext uri="{FF2B5EF4-FFF2-40B4-BE49-F238E27FC236}">
                <a16:creationId xmlns:a16="http://schemas.microsoft.com/office/drawing/2014/main" id="{CD4601CE-9C1C-C627-709E-5C562733995D}"/>
              </a:ext>
            </a:extLst>
          </p:cNvPr>
          <p:cNvSpPr txBox="1"/>
          <p:nvPr/>
        </p:nvSpPr>
        <p:spPr>
          <a:xfrm>
            <a:off x="6096000" y="1825625"/>
            <a:ext cx="5368290" cy="3816429"/>
          </a:xfrm>
          <a:prstGeom prst="rect">
            <a:avLst/>
          </a:prstGeom>
          <a:noFill/>
        </p:spPr>
        <p:txBody>
          <a:bodyPr wrap="square" rtlCol="0">
            <a:spAutoFit/>
          </a:bodyPr>
          <a:lstStyle/>
          <a:p>
            <a:r>
              <a:rPr lang="en-US" sz="2800" b="1" dirty="0">
                <a:solidFill>
                  <a:schemeClr val="bg1"/>
                </a:solidFill>
              </a:rPr>
              <a:t>Closing Date: </a:t>
            </a:r>
            <a:endParaRPr lang="en-US" sz="2800" dirty="0">
              <a:solidFill>
                <a:schemeClr val="bg1"/>
              </a:solidFill>
            </a:endParaRPr>
          </a:p>
          <a:p>
            <a:r>
              <a:rPr lang="en-US" sz="2800" dirty="0">
                <a:solidFill>
                  <a:schemeClr val="bg1"/>
                </a:solidFill>
              </a:rPr>
              <a:t>Thursday, December 31, 2026</a:t>
            </a:r>
          </a:p>
          <a:p>
            <a:endParaRPr lang="en-US" sz="2800" b="1" dirty="0">
              <a:solidFill>
                <a:schemeClr val="bg1"/>
              </a:solidFill>
            </a:endParaRPr>
          </a:p>
          <a:p>
            <a:r>
              <a:rPr lang="en-US" sz="2800" b="1" dirty="0">
                <a:solidFill>
                  <a:schemeClr val="bg1"/>
                </a:solidFill>
              </a:rPr>
              <a:t>Organization: </a:t>
            </a:r>
            <a:endParaRPr lang="en-US" sz="2800" dirty="0">
              <a:solidFill>
                <a:schemeClr val="bg1"/>
              </a:solidFill>
            </a:endParaRPr>
          </a:p>
          <a:p>
            <a:r>
              <a:rPr lang="en-US" sz="2800" dirty="0">
                <a:solidFill>
                  <a:schemeClr val="bg1"/>
                </a:solidFill>
              </a:rPr>
              <a:t>Metro Parks Tacoma</a:t>
            </a:r>
          </a:p>
          <a:p>
            <a:endParaRPr lang="en-US" sz="2800" b="1" dirty="0">
              <a:solidFill>
                <a:schemeClr val="bg1"/>
              </a:solidFill>
            </a:endParaRPr>
          </a:p>
          <a:p>
            <a:r>
              <a:rPr lang="en-US" sz="2800" b="1" dirty="0">
                <a:solidFill>
                  <a:schemeClr val="bg1"/>
                </a:solidFill>
              </a:rPr>
              <a:t>Point of Contact: </a:t>
            </a:r>
            <a:endParaRPr lang="en-US" sz="2800" dirty="0">
              <a:solidFill>
                <a:schemeClr val="bg1"/>
              </a:solidFill>
            </a:endParaRPr>
          </a:p>
          <a:p>
            <a:r>
              <a:rPr lang="en-US" sz="2800" dirty="0">
                <a:solidFill>
                  <a:schemeClr val="bg1"/>
                </a:solidFill>
              </a:rPr>
              <a:t>district.roster@parkstacoma.gov</a:t>
            </a:r>
          </a:p>
          <a:p>
            <a:endParaRPr lang="en-US" b="1" dirty="0"/>
          </a:p>
        </p:txBody>
      </p:sp>
    </p:spTree>
    <p:extLst>
      <p:ext uri="{BB962C8B-B14F-4D97-AF65-F5344CB8AC3E}">
        <p14:creationId xmlns:p14="http://schemas.microsoft.com/office/powerpoint/2010/main" val="3617206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a:xfrm>
            <a:off x="477774" y="2103120"/>
            <a:ext cx="11180826" cy="859055"/>
          </a:xfrm>
        </p:spPr>
        <p:txBody>
          <a:bodyPr>
            <a:noAutofit/>
          </a:bodyPr>
          <a:lstStyle/>
          <a:p>
            <a:r>
              <a:rPr lang="en-US" sz="7200" dirty="0"/>
              <a:t>Washington State Events</a:t>
            </a:r>
          </a:p>
        </p:txBody>
      </p:sp>
      <p:sp>
        <p:nvSpPr>
          <p:cNvPr id="5" name="Text Placeholder 4">
            <a:extLst>
              <a:ext uri="{FF2B5EF4-FFF2-40B4-BE49-F238E27FC236}">
                <a16:creationId xmlns:a16="http://schemas.microsoft.com/office/drawing/2014/main" id="{DCDDBE65-9AB1-4989-AF86-726591A6A128}"/>
              </a:ext>
            </a:extLst>
          </p:cNvPr>
          <p:cNvSpPr>
            <a:spLocks noGrp="1"/>
          </p:cNvSpPr>
          <p:nvPr>
            <p:ph type="body" idx="1"/>
          </p:nvPr>
        </p:nvSpPr>
        <p:spPr>
          <a:xfrm>
            <a:off x="788670" y="3429000"/>
            <a:ext cx="11338560" cy="365125"/>
          </a:xfrm>
        </p:spPr>
        <p:txBody>
          <a:bodyPr>
            <a:noAutofit/>
          </a:bodyPr>
          <a:lstStyle/>
          <a:p>
            <a:r>
              <a:rPr lang="en-US" b="1" dirty="0"/>
              <a:t>Facilitated By:</a:t>
            </a:r>
          </a:p>
          <a:p>
            <a:r>
              <a:rPr lang="en-US" b="1" dirty="0"/>
              <a:t>Cedric Austin Organizer &amp; Facilitator</a:t>
            </a:r>
            <a:r>
              <a:rPr lang="en-US" dirty="0"/>
              <a:t> – Washington State Department of Enterprise Services Community Engagement Specialist </a:t>
            </a:r>
            <a:r>
              <a:rPr lang="en-US" u="sng" dirty="0">
                <a:solidFill>
                  <a:schemeClr val="accent1">
                    <a:lumMod val="40000"/>
                    <a:lumOff val="60000"/>
                  </a:schemeClr>
                </a:solidFill>
                <a:hlinkClick r:id="rId2" tooltip="https://des.wa.gov/about/committees-groups/procurement-inclusion-and-equity-pie-program">
                  <a:extLst>
                    <a:ext uri="{A12FA001-AC4F-418D-AE19-62706E023703}">
                      <ahyp:hlinkClr xmlns:ahyp="http://schemas.microsoft.com/office/drawing/2018/hyperlinkcolor" val="tx"/>
                    </a:ext>
                  </a:extLst>
                </a:hlinkClick>
              </a:rPr>
              <a:t>Procurement Inclusion and Equity Program</a:t>
            </a:r>
            <a:r>
              <a:rPr lang="en-US" dirty="0">
                <a:solidFill>
                  <a:schemeClr val="accent1">
                    <a:lumMod val="40000"/>
                    <a:lumOff val="60000"/>
                  </a:schemeClr>
                </a:solidFill>
              </a:rPr>
              <a:t> | </a:t>
            </a:r>
            <a:r>
              <a:rPr lang="en-US" u="sng" dirty="0">
                <a:solidFill>
                  <a:schemeClr val="accent1">
                    <a:lumMod val="40000"/>
                    <a:lumOff val="60000"/>
                  </a:schemeClr>
                </a:solidFill>
                <a:hlinkClick r:id="rId3" tooltip="https://des.wa.gov/about/agency-overview/initiatives/supplier-diversity-state-contracts/public-works-business-diversity-program">
                  <a:extLst>
                    <a:ext uri="{A12FA001-AC4F-418D-AE19-62706E023703}">
                      <ahyp:hlinkClr xmlns:ahyp="http://schemas.microsoft.com/office/drawing/2018/hyperlinkcolor" val="tx"/>
                    </a:ext>
                  </a:extLst>
                </a:hlinkClick>
              </a:rPr>
              <a:t>Public Works Business Diversity Program</a:t>
            </a:r>
            <a:r>
              <a:rPr lang="en-US" dirty="0">
                <a:solidFill>
                  <a:schemeClr val="accent1">
                    <a:lumMod val="40000"/>
                    <a:lumOff val="60000"/>
                  </a:schemeClr>
                </a:solidFill>
              </a:rPr>
              <a:t> </a:t>
            </a:r>
            <a:r>
              <a:rPr lang="en-US" dirty="0"/>
              <a:t>| 360-890-0173 | </a:t>
            </a:r>
            <a:r>
              <a:rPr lang="en-US" u="sng" dirty="0">
                <a:solidFill>
                  <a:schemeClr val="accent1">
                    <a:lumMod val="40000"/>
                    <a:lumOff val="60000"/>
                  </a:schemeClr>
                </a:solidFill>
                <a:hlinkClick r:id="rId4" tooltip="mailto:cedric.austin@des.wa.gov">
                  <a:extLst>
                    <a:ext uri="{A12FA001-AC4F-418D-AE19-62706E023703}">
                      <ahyp:hlinkClr xmlns:ahyp="http://schemas.microsoft.com/office/drawing/2018/hyperlinkcolor" val="tx"/>
                    </a:ext>
                  </a:extLst>
                </a:hlinkClick>
              </a:rPr>
              <a:t>cedric.austin@des.wa.gov</a:t>
            </a:r>
            <a:r>
              <a:rPr lang="en-US" dirty="0">
                <a:solidFill>
                  <a:schemeClr val="accent1">
                    <a:lumMod val="40000"/>
                    <a:lumOff val="60000"/>
                  </a:schemeClr>
                </a:solidFill>
              </a:rPr>
              <a:t> | </a:t>
            </a:r>
            <a:r>
              <a:rPr lang="en-US" u="sng" dirty="0">
                <a:solidFill>
                  <a:schemeClr val="accent1">
                    <a:lumMod val="40000"/>
                    <a:lumOff val="60000"/>
                  </a:schemeClr>
                </a:solidFill>
                <a:hlinkClick r:id="rId5" tooltip="https://des.wa.gov/">
                  <a:extLst>
                    <a:ext uri="{A12FA001-AC4F-418D-AE19-62706E023703}">
                      <ahyp:hlinkClr xmlns:ahyp="http://schemas.microsoft.com/office/drawing/2018/hyperlinkcolor" val="tx"/>
                    </a:ext>
                  </a:extLst>
                </a:hlinkClick>
              </a:rPr>
              <a:t>DES.wa.gov</a:t>
            </a:r>
            <a:r>
              <a:rPr lang="en-US" dirty="0">
                <a:solidFill>
                  <a:schemeClr val="accent1">
                    <a:lumMod val="40000"/>
                    <a:lumOff val="60000"/>
                  </a:schemeClr>
                </a:solidFill>
              </a:rPr>
              <a:t> | </a:t>
            </a:r>
            <a:r>
              <a:rPr lang="en-US" u="sng" dirty="0">
                <a:solidFill>
                  <a:schemeClr val="accent1">
                    <a:lumMod val="40000"/>
                    <a:lumOff val="60000"/>
                  </a:schemeClr>
                </a:solidFill>
                <a:hlinkClick r:id="rId6" tooltip="https://capitol.wa.gov/">
                  <a:extLst>
                    <a:ext uri="{A12FA001-AC4F-418D-AE19-62706E023703}">
                      <ahyp:hlinkClr xmlns:ahyp="http://schemas.microsoft.com/office/drawing/2018/hyperlinkcolor" val="tx"/>
                    </a:ext>
                  </a:extLst>
                </a:hlinkClick>
              </a:rPr>
              <a:t>Capitol.wa.gov</a:t>
            </a:r>
            <a:r>
              <a:rPr lang="en-US" dirty="0">
                <a:solidFill>
                  <a:schemeClr val="accent1">
                    <a:lumMod val="40000"/>
                    <a:lumOff val="60000"/>
                  </a:schemeClr>
                </a:solidFill>
              </a:rPr>
              <a:t> | </a:t>
            </a:r>
            <a:r>
              <a:rPr lang="en-US" u="sng" dirty="0">
                <a:solidFill>
                  <a:schemeClr val="accent1">
                    <a:lumMod val="40000"/>
                    <a:lumOff val="60000"/>
                  </a:schemeClr>
                </a:solidFill>
                <a:hlinkClick r:id="rId7" tooltip="https://eap.wa.gov/">
                  <a:extLst>
                    <a:ext uri="{A12FA001-AC4F-418D-AE19-62706E023703}">
                      <ahyp:hlinkClr xmlns:ahyp="http://schemas.microsoft.com/office/drawing/2018/hyperlinkcolor" val="tx"/>
                    </a:ext>
                  </a:extLst>
                </a:hlinkClick>
              </a:rPr>
              <a:t>EAP.wa.gov</a:t>
            </a:r>
            <a:endParaRPr lang="en-US" sz="2400" dirty="0">
              <a:solidFill>
                <a:schemeClr val="accent1">
                  <a:lumMod val="40000"/>
                  <a:lumOff val="60000"/>
                </a:schemeClr>
              </a:solidFill>
            </a:endParaRP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a:lstStyle/>
          <a:p>
            <a:fld id="{C263D6C4-4840-40CC-AC84-17E24B3B7BDE}" type="slidenum">
              <a:rPr lang="en-US" smtClean="0"/>
              <a:pPr/>
              <a:t>16</a:t>
            </a:fld>
            <a:endParaRPr lang="en-US" dirty="0"/>
          </a:p>
        </p:txBody>
      </p:sp>
    </p:spTree>
    <p:extLst>
      <p:ext uri="{BB962C8B-B14F-4D97-AF65-F5344CB8AC3E}">
        <p14:creationId xmlns:p14="http://schemas.microsoft.com/office/powerpoint/2010/main" val="70982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893DF-CA7A-AAB3-4F76-DF6EE5D742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D26741-FDB6-E04E-7D82-4D0A44C2AD25}"/>
              </a:ext>
            </a:extLst>
          </p:cNvPr>
          <p:cNvSpPr>
            <a:spLocks noGrp="1"/>
          </p:cNvSpPr>
          <p:nvPr>
            <p:ph type="title"/>
          </p:nvPr>
        </p:nvSpPr>
        <p:spPr>
          <a:xfrm>
            <a:off x="477774" y="2103120"/>
            <a:ext cx="11180826" cy="859055"/>
          </a:xfrm>
        </p:spPr>
        <p:txBody>
          <a:bodyPr>
            <a:noAutofit/>
          </a:bodyPr>
          <a:lstStyle/>
          <a:p>
            <a:r>
              <a:rPr lang="en-US" sz="8000" dirty="0"/>
              <a:t>Networking and Relationship Building</a:t>
            </a:r>
          </a:p>
        </p:txBody>
      </p:sp>
      <p:sp>
        <p:nvSpPr>
          <p:cNvPr id="5" name="Text Placeholder 4">
            <a:extLst>
              <a:ext uri="{FF2B5EF4-FFF2-40B4-BE49-F238E27FC236}">
                <a16:creationId xmlns:a16="http://schemas.microsoft.com/office/drawing/2014/main" id="{29646E70-1CDC-39FD-A420-B4269E386ECE}"/>
              </a:ext>
            </a:extLst>
          </p:cNvPr>
          <p:cNvSpPr>
            <a:spLocks noGrp="1"/>
          </p:cNvSpPr>
          <p:nvPr>
            <p:ph type="body" idx="1"/>
          </p:nvPr>
        </p:nvSpPr>
        <p:spPr>
          <a:xfrm>
            <a:off x="780649" y="3133256"/>
            <a:ext cx="11338560" cy="365125"/>
          </a:xfrm>
        </p:spPr>
        <p:txBody>
          <a:bodyPr>
            <a:noAutofit/>
          </a:bodyPr>
          <a:lstStyle/>
          <a:p>
            <a:r>
              <a:rPr lang="en-US" sz="2400" dirty="0"/>
              <a:t>Get to know people. Build relationships. Build partnerships</a:t>
            </a:r>
          </a:p>
        </p:txBody>
      </p:sp>
      <p:sp>
        <p:nvSpPr>
          <p:cNvPr id="2" name="Slide Number Placeholder 1">
            <a:extLst>
              <a:ext uri="{FF2B5EF4-FFF2-40B4-BE49-F238E27FC236}">
                <a16:creationId xmlns:a16="http://schemas.microsoft.com/office/drawing/2014/main" id="{7BDA076C-49B8-C1A7-2B4C-EF8E103F5D9B}"/>
              </a:ext>
            </a:extLst>
          </p:cNvPr>
          <p:cNvSpPr>
            <a:spLocks noGrp="1"/>
          </p:cNvSpPr>
          <p:nvPr>
            <p:ph type="sldNum" sz="quarter" idx="12"/>
          </p:nvPr>
        </p:nvSpPr>
        <p:spPr/>
        <p:txBody>
          <a:bodyPr/>
          <a:lstStyle/>
          <a:p>
            <a:fld id="{C263D6C4-4840-40CC-AC84-17E24B3B7BDE}" type="slidenum">
              <a:rPr lang="en-US" smtClean="0"/>
              <a:pPr/>
              <a:t>17</a:t>
            </a:fld>
            <a:endParaRPr lang="en-US" dirty="0"/>
          </a:p>
        </p:txBody>
      </p:sp>
      <p:sp>
        <p:nvSpPr>
          <p:cNvPr id="7" name="TextBox 6">
            <a:extLst>
              <a:ext uri="{FF2B5EF4-FFF2-40B4-BE49-F238E27FC236}">
                <a16:creationId xmlns:a16="http://schemas.microsoft.com/office/drawing/2014/main" id="{34F49C82-2513-9853-C7F4-7A194F2D09CC}"/>
              </a:ext>
            </a:extLst>
          </p:cNvPr>
          <p:cNvSpPr txBox="1"/>
          <p:nvPr/>
        </p:nvSpPr>
        <p:spPr>
          <a:xfrm>
            <a:off x="1363579" y="3957645"/>
            <a:ext cx="3930315" cy="1815882"/>
          </a:xfrm>
          <a:prstGeom prst="rect">
            <a:avLst/>
          </a:prstGeom>
          <a:noFill/>
        </p:spPr>
        <p:txBody>
          <a:bodyPr wrap="square" rtlCol="0">
            <a:spAutoFit/>
          </a:bodyPr>
          <a:lstStyle/>
          <a:p>
            <a:r>
              <a:rPr lang="en-US" sz="1600" b="1" u="sng">
                <a:solidFill>
                  <a:schemeClr val="bg1"/>
                </a:solidFill>
              </a:rPr>
              <a:t>Facilitated </a:t>
            </a:r>
            <a:r>
              <a:rPr lang="en-US" sz="1600" b="1" u="sng" dirty="0">
                <a:solidFill>
                  <a:schemeClr val="bg1"/>
                </a:solidFill>
              </a:rPr>
              <a:t>By:</a:t>
            </a:r>
          </a:p>
          <a:p>
            <a:r>
              <a:rPr lang="en-US" sz="1600" b="1" dirty="0">
                <a:solidFill>
                  <a:schemeClr val="bg1"/>
                </a:solidFill>
              </a:rPr>
              <a:t>Ryan Taylor, Organizer &amp; Facilitator</a:t>
            </a:r>
            <a:r>
              <a:rPr lang="en-US" sz="1600" dirty="0">
                <a:solidFill>
                  <a:schemeClr val="bg1"/>
                </a:solidFill>
              </a:rPr>
              <a:t> – Golden Gift Consulting / GHS Communications Consulting | Management &amp; Business Development Consultant | Communications &amp; Marketing</a:t>
            </a:r>
            <a:endParaRPr lang="en-US" sz="1600" u="sng" dirty="0">
              <a:solidFill>
                <a:schemeClr val="accent1">
                  <a:lumMod val="40000"/>
                  <a:lumOff val="60000"/>
                </a:schemeClr>
              </a:solidFill>
            </a:endParaRPr>
          </a:p>
        </p:txBody>
      </p:sp>
      <p:sp>
        <p:nvSpPr>
          <p:cNvPr id="8" name="TextBox 7">
            <a:extLst>
              <a:ext uri="{FF2B5EF4-FFF2-40B4-BE49-F238E27FC236}">
                <a16:creationId xmlns:a16="http://schemas.microsoft.com/office/drawing/2014/main" id="{EF4C12B4-1BD9-0A82-F009-BE32F467ACB9}"/>
              </a:ext>
            </a:extLst>
          </p:cNvPr>
          <p:cNvSpPr txBox="1"/>
          <p:nvPr/>
        </p:nvSpPr>
        <p:spPr>
          <a:xfrm>
            <a:off x="6216316" y="3790981"/>
            <a:ext cx="3769895" cy="2062103"/>
          </a:xfrm>
          <a:prstGeom prst="rect">
            <a:avLst/>
          </a:prstGeom>
          <a:noFill/>
        </p:spPr>
        <p:txBody>
          <a:bodyPr wrap="square" rtlCol="0">
            <a:spAutoFit/>
          </a:bodyPr>
          <a:lstStyle/>
          <a:p>
            <a:r>
              <a:rPr lang="en-US" sz="1600" b="1" u="sng" dirty="0">
                <a:solidFill>
                  <a:schemeClr val="bg1"/>
                </a:solidFill>
              </a:rPr>
              <a:t>Facilitated By:</a:t>
            </a:r>
          </a:p>
          <a:p>
            <a:r>
              <a:rPr lang="en-US" sz="1600" b="1" dirty="0">
                <a:solidFill>
                  <a:schemeClr val="bg1"/>
                </a:solidFill>
              </a:rPr>
              <a:t>Cedric Austin Organizer &amp; Facilitator</a:t>
            </a:r>
            <a:r>
              <a:rPr lang="en-US" sz="1600" dirty="0">
                <a:solidFill>
                  <a:schemeClr val="bg1"/>
                </a:solidFill>
              </a:rPr>
              <a:t> – Washington State Department of Enterprise Services Community Engagement Specialist </a:t>
            </a:r>
            <a:r>
              <a:rPr lang="en-US" sz="1600" u="sng" dirty="0">
                <a:solidFill>
                  <a:schemeClr val="bg1"/>
                </a:solidFill>
                <a:hlinkClick r:id="rId2" tooltip="https://des.wa.gov/about/committees-groups/procurement-inclusion-and-equity-pie-program">
                  <a:extLst>
                    <a:ext uri="{A12FA001-AC4F-418D-AE19-62706E023703}">
                      <ahyp:hlinkClr xmlns:ahyp="http://schemas.microsoft.com/office/drawing/2018/hyperlinkcolor" val="tx"/>
                    </a:ext>
                  </a:extLst>
                </a:hlinkClick>
              </a:rPr>
              <a:t>Procurement Inclusion and Equity Program</a:t>
            </a:r>
            <a:r>
              <a:rPr lang="en-US" sz="1600" dirty="0">
                <a:solidFill>
                  <a:schemeClr val="bg1"/>
                </a:solidFill>
              </a:rPr>
              <a:t> | </a:t>
            </a:r>
            <a:r>
              <a:rPr lang="en-US" sz="1600" u="sng" dirty="0">
                <a:solidFill>
                  <a:schemeClr val="bg1"/>
                </a:solidFill>
                <a:hlinkClick r:id="rId3" tooltip="https://des.wa.gov/about/agency-overview/initiatives/supplier-diversity-state-contracts/public-works-business-diversity-program">
                  <a:extLst>
                    <a:ext uri="{A12FA001-AC4F-418D-AE19-62706E023703}">
                      <ahyp:hlinkClr xmlns:ahyp="http://schemas.microsoft.com/office/drawing/2018/hyperlinkcolor" val="tx"/>
                    </a:ext>
                  </a:extLst>
                </a:hlinkClick>
              </a:rPr>
              <a:t>Public Works Business Diversity Program</a:t>
            </a:r>
            <a:r>
              <a:rPr lang="en-US" sz="160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252454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791A0-5D34-1FE5-D7DA-BCD348300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FDFEDB-1C80-BACC-11CF-EACCDF32B1F4}"/>
              </a:ext>
            </a:extLst>
          </p:cNvPr>
          <p:cNvSpPr>
            <a:spLocks noGrp="1"/>
          </p:cNvSpPr>
          <p:nvPr>
            <p:ph type="title"/>
          </p:nvPr>
        </p:nvSpPr>
        <p:spPr>
          <a:xfrm>
            <a:off x="444500" y="542925"/>
            <a:ext cx="11214100" cy="978729"/>
          </a:xfrm>
        </p:spPr>
        <p:txBody>
          <a:bodyPr/>
          <a:lstStyle/>
          <a:p>
            <a:r>
              <a:rPr lang="en-US" dirty="0"/>
              <a:t>What happens during our Networking and Relationship Building portion of the meeting?</a:t>
            </a:r>
          </a:p>
        </p:txBody>
      </p:sp>
      <p:sp>
        <p:nvSpPr>
          <p:cNvPr id="3" name="Slide Number Placeholder 2">
            <a:extLst>
              <a:ext uri="{FF2B5EF4-FFF2-40B4-BE49-F238E27FC236}">
                <a16:creationId xmlns:a16="http://schemas.microsoft.com/office/drawing/2014/main" id="{9F87C8C8-C1F3-49EB-8176-2A9AA4B417BE}"/>
              </a:ext>
            </a:extLst>
          </p:cNvPr>
          <p:cNvSpPr>
            <a:spLocks noGrp="1"/>
          </p:cNvSpPr>
          <p:nvPr>
            <p:ph type="sldNum" sz="quarter" idx="12"/>
          </p:nvPr>
        </p:nvSpPr>
        <p:spPr/>
        <p:txBody>
          <a:bodyPr/>
          <a:lstStyle/>
          <a:p>
            <a:fld id="{C263D6C4-4840-40CC-AC84-17E24B3B7BDE}" type="slidenum">
              <a:rPr lang="en-US" noProof="0" smtClean="0"/>
              <a:pPr/>
              <a:t>18</a:t>
            </a:fld>
            <a:endParaRPr lang="en-US" noProof="0" dirty="0"/>
          </a:p>
        </p:txBody>
      </p:sp>
      <p:sp>
        <p:nvSpPr>
          <p:cNvPr id="4" name="Content Placeholder 3">
            <a:extLst>
              <a:ext uri="{FF2B5EF4-FFF2-40B4-BE49-F238E27FC236}">
                <a16:creationId xmlns:a16="http://schemas.microsoft.com/office/drawing/2014/main" id="{ED906AF1-9199-F10B-3220-D02101D846B5}"/>
              </a:ext>
            </a:extLst>
          </p:cNvPr>
          <p:cNvSpPr>
            <a:spLocks noGrp="1"/>
          </p:cNvSpPr>
          <p:nvPr>
            <p:ph idx="1"/>
          </p:nvPr>
        </p:nvSpPr>
        <p:spPr/>
        <p:txBody>
          <a:bodyPr/>
          <a:lstStyle/>
          <a:p>
            <a:r>
              <a:rPr lang="en-US" dirty="0"/>
              <a:t>During our facilitated networking section, we select a topic to discuss as a group. Small businesses, organizational representatives and other participants share their experience regarding the topic.</a:t>
            </a:r>
          </a:p>
          <a:p>
            <a:pPr marL="0" indent="0">
              <a:buNone/>
            </a:pPr>
            <a:endParaRPr lang="en-US" dirty="0"/>
          </a:p>
          <a:p>
            <a:r>
              <a:rPr lang="en-US" dirty="0"/>
              <a:t>Participants and facilitators engage in active listening and discuss thoughts and ideas that could be helpful.</a:t>
            </a:r>
          </a:p>
        </p:txBody>
      </p:sp>
    </p:spTree>
    <p:extLst>
      <p:ext uri="{BB962C8B-B14F-4D97-AF65-F5344CB8AC3E}">
        <p14:creationId xmlns:p14="http://schemas.microsoft.com/office/powerpoint/2010/main" val="3982066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60054-D712-4B11-A134-DA2093D53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02660-6BE5-29B6-FF3D-A19D44D46BD4}"/>
              </a:ext>
            </a:extLst>
          </p:cNvPr>
          <p:cNvSpPr>
            <a:spLocks noGrp="1"/>
          </p:cNvSpPr>
          <p:nvPr>
            <p:ph type="title"/>
          </p:nvPr>
        </p:nvSpPr>
        <p:spPr>
          <a:xfrm>
            <a:off x="444500" y="542925"/>
            <a:ext cx="11214100" cy="1006429"/>
          </a:xfrm>
        </p:spPr>
        <p:txBody>
          <a:bodyPr/>
          <a:lstStyle/>
          <a:p>
            <a:r>
              <a:rPr lang="en-US" sz="6600" dirty="0"/>
              <a:t>Today’s Topics</a:t>
            </a:r>
          </a:p>
        </p:txBody>
      </p:sp>
      <p:sp>
        <p:nvSpPr>
          <p:cNvPr id="3" name="Slide Number Placeholder 2">
            <a:extLst>
              <a:ext uri="{FF2B5EF4-FFF2-40B4-BE49-F238E27FC236}">
                <a16:creationId xmlns:a16="http://schemas.microsoft.com/office/drawing/2014/main" id="{D24719F8-C357-AFF6-09FB-02BD42D63DB6}"/>
              </a:ext>
            </a:extLst>
          </p:cNvPr>
          <p:cNvSpPr>
            <a:spLocks noGrp="1"/>
          </p:cNvSpPr>
          <p:nvPr>
            <p:ph type="sldNum" sz="quarter" idx="12"/>
          </p:nvPr>
        </p:nvSpPr>
        <p:spPr/>
        <p:txBody>
          <a:bodyPr/>
          <a:lstStyle/>
          <a:p>
            <a:fld id="{C263D6C4-4840-40CC-AC84-17E24B3B7BDE}" type="slidenum">
              <a:rPr lang="en-US" noProof="0" smtClean="0"/>
              <a:pPr/>
              <a:t>19</a:t>
            </a:fld>
            <a:endParaRPr lang="en-US" noProof="0" dirty="0"/>
          </a:p>
        </p:txBody>
      </p:sp>
      <p:sp>
        <p:nvSpPr>
          <p:cNvPr id="4" name="Content Placeholder 3">
            <a:extLst>
              <a:ext uri="{FF2B5EF4-FFF2-40B4-BE49-F238E27FC236}">
                <a16:creationId xmlns:a16="http://schemas.microsoft.com/office/drawing/2014/main" id="{444502CD-B705-87AF-4A2F-C9742897B717}"/>
              </a:ext>
            </a:extLst>
          </p:cNvPr>
          <p:cNvSpPr>
            <a:spLocks noGrp="1"/>
          </p:cNvSpPr>
          <p:nvPr>
            <p:ph idx="1"/>
          </p:nvPr>
        </p:nvSpPr>
        <p:spPr/>
        <p:txBody>
          <a:bodyPr/>
          <a:lstStyle/>
          <a:p>
            <a:r>
              <a:rPr lang="en-US" dirty="0"/>
              <a:t>Small Businesses: What are your barriers to securing government and commercial contracts?</a:t>
            </a:r>
          </a:p>
          <a:p>
            <a:pPr marL="0" indent="0">
              <a:buNone/>
            </a:pPr>
            <a:endParaRPr lang="en-US" dirty="0"/>
          </a:p>
          <a:p>
            <a:r>
              <a:rPr lang="en-US" dirty="0"/>
              <a:t>General Contractors: What are your barriers to identifying qualified subcontractors?</a:t>
            </a:r>
          </a:p>
          <a:p>
            <a:endParaRPr lang="en-US" dirty="0"/>
          </a:p>
          <a:p>
            <a:r>
              <a:rPr lang="en-US" dirty="0"/>
              <a:t>Organizational Representatives: What are your barriers?</a:t>
            </a:r>
          </a:p>
        </p:txBody>
      </p:sp>
    </p:spTree>
    <p:extLst>
      <p:ext uri="{BB962C8B-B14F-4D97-AF65-F5344CB8AC3E}">
        <p14:creationId xmlns:p14="http://schemas.microsoft.com/office/powerpoint/2010/main" val="3188861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439A9-3E24-606A-C198-3C531E11831D}"/>
              </a:ext>
            </a:extLst>
          </p:cNvPr>
          <p:cNvSpPr>
            <a:spLocks noGrp="1"/>
          </p:cNvSpPr>
          <p:nvPr>
            <p:ph type="title"/>
          </p:nvPr>
        </p:nvSpPr>
        <p:spPr/>
        <p:txBody>
          <a:bodyPr/>
          <a:lstStyle/>
          <a:p>
            <a:r>
              <a:rPr lang="en-US" dirty="0"/>
              <a:t>What is Washington-Oregon Community Networking Group?</a:t>
            </a:r>
          </a:p>
        </p:txBody>
      </p:sp>
      <p:sp>
        <p:nvSpPr>
          <p:cNvPr id="3" name="Slide Number Placeholder 2">
            <a:extLst>
              <a:ext uri="{FF2B5EF4-FFF2-40B4-BE49-F238E27FC236}">
                <a16:creationId xmlns:a16="http://schemas.microsoft.com/office/drawing/2014/main" id="{177B84BF-F8E5-3624-BFF8-0952CC4FCB39}"/>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4" name="Content Placeholder 3">
            <a:extLst>
              <a:ext uri="{FF2B5EF4-FFF2-40B4-BE49-F238E27FC236}">
                <a16:creationId xmlns:a16="http://schemas.microsoft.com/office/drawing/2014/main" id="{93A2F4B9-3123-EFBA-64F4-84E525894867}"/>
              </a:ext>
            </a:extLst>
          </p:cNvPr>
          <p:cNvSpPr>
            <a:spLocks noGrp="1"/>
          </p:cNvSpPr>
          <p:nvPr>
            <p:ph idx="1"/>
          </p:nvPr>
        </p:nvSpPr>
        <p:spPr/>
        <p:txBody>
          <a:bodyPr>
            <a:normAutofit lnSpcReduction="10000"/>
          </a:bodyPr>
          <a:lstStyle/>
          <a:p>
            <a:r>
              <a:rPr lang="en-US" sz="3200" dirty="0"/>
              <a:t>Our meeting is a safe space to learn and share information and connect with small businesses and organizational representative to build business relationships and partnerships.</a:t>
            </a:r>
          </a:p>
          <a:p>
            <a:endParaRPr lang="en-US" sz="3200" dirty="0"/>
          </a:p>
          <a:p>
            <a:pPr lvl="1"/>
            <a:r>
              <a:rPr lang="en-US" sz="3200" dirty="0"/>
              <a:t>During the first half of our meeting, we share and discuss opportunities to develop new business.</a:t>
            </a:r>
          </a:p>
          <a:p>
            <a:pPr lvl="1"/>
            <a:endParaRPr lang="en-US" sz="3200" dirty="0"/>
          </a:p>
          <a:p>
            <a:pPr lvl="1"/>
            <a:r>
              <a:rPr lang="en-US" sz="3200" dirty="0"/>
              <a:t>In the second half of our meeting we engage in facilitated networking, guided by our facilitators and advisors.</a:t>
            </a:r>
          </a:p>
        </p:txBody>
      </p:sp>
    </p:spTree>
    <p:extLst>
      <p:ext uri="{BB962C8B-B14F-4D97-AF65-F5344CB8AC3E}">
        <p14:creationId xmlns:p14="http://schemas.microsoft.com/office/powerpoint/2010/main" val="3031126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39CA-1E27-3D0E-C4BE-28A435481C6A}"/>
              </a:ext>
            </a:extLst>
          </p:cNvPr>
          <p:cNvSpPr>
            <a:spLocks noGrp="1"/>
          </p:cNvSpPr>
          <p:nvPr>
            <p:ph type="title"/>
          </p:nvPr>
        </p:nvSpPr>
        <p:spPr>
          <a:xfrm>
            <a:off x="444500" y="542925"/>
            <a:ext cx="11214100" cy="1200329"/>
          </a:xfrm>
        </p:spPr>
        <p:txBody>
          <a:bodyPr/>
          <a:lstStyle/>
          <a:p>
            <a:r>
              <a:rPr lang="en-US" sz="8000" dirty="0"/>
              <a:t>Questions</a:t>
            </a:r>
          </a:p>
        </p:txBody>
      </p:sp>
      <p:sp>
        <p:nvSpPr>
          <p:cNvPr id="3" name="Slide Number Placeholder 2">
            <a:extLst>
              <a:ext uri="{FF2B5EF4-FFF2-40B4-BE49-F238E27FC236}">
                <a16:creationId xmlns:a16="http://schemas.microsoft.com/office/drawing/2014/main" id="{509C7778-262B-FAAD-8052-9D226A508497}"/>
              </a:ext>
            </a:extLst>
          </p:cNvPr>
          <p:cNvSpPr>
            <a:spLocks noGrp="1"/>
          </p:cNvSpPr>
          <p:nvPr>
            <p:ph type="sldNum" sz="quarter" idx="12"/>
          </p:nvPr>
        </p:nvSpPr>
        <p:spPr/>
        <p:txBody>
          <a:bodyPr/>
          <a:lstStyle/>
          <a:p>
            <a:fld id="{C263D6C4-4840-40CC-AC84-17E24B3B7BDE}" type="slidenum">
              <a:rPr lang="en-US" noProof="0" smtClean="0"/>
              <a:pPr/>
              <a:t>20</a:t>
            </a:fld>
            <a:endParaRPr lang="en-US" noProof="0" dirty="0"/>
          </a:p>
        </p:txBody>
      </p:sp>
      <p:sp>
        <p:nvSpPr>
          <p:cNvPr id="4" name="Content Placeholder 3">
            <a:extLst>
              <a:ext uri="{FF2B5EF4-FFF2-40B4-BE49-F238E27FC236}">
                <a16:creationId xmlns:a16="http://schemas.microsoft.com/office/drawing/2014/main" id="{189786C2-C078-6CA3-741B-B8FD6C8B2E13}"/>
              </a:ext>
            </a:extLst>
          </p:cNvPr>
          <p:cNvSpPr>
            <a:spLocks noGrp="1"/>
          </p:cNvSpPr>
          <p:nvPr>
            <p:ph idx="1"/>
          </p:nvPr>
        </p:nvSpPr>
        <p:spPr/>
        <p:txBody>
          <a:bodyPr>
            <a:normAutofit/>
          </a:bodyPr>
          <a:lstStyle/>
          <a:p>
            <a:pPr marL="0" indent="0">
              <a:buNone/>
            </a:pPr>
            <a:endParaRPr lang="en-US" sz="6000" dirty="0"/>
          </a:p>
          <a:p>
            <a:pPr marL="0" indent="0">
              <a:buNone/>
            </a:pPr>
            <a:r>
              <a:rPr lang="en-US" sz="6000" dirty="0"/>
              <a:t>Do any of you have any questions for our facilitators?</a:t>
            </a:r>
          </a:p>
        </p:txBody>
      </p:sp>
    </p:spTree>
    <p:extLst>
      <p:ext uri="{BB962C8B-B14F-4D97-AF65-F5344CB8AC3E}">
        <p14:creationId xmlns:p14="http://schemas.microsoft.com/office/powerpoint/2010/main" val="1716857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3640-0947-48C9-F0A1-1EC3AEA65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D55E1-83DD-65D1-9A40-44B9ECC3DE8E}"/>
              </a:ext>
            </a:extLst>
          </p:cNvPr>
          <p:cNvSpPr>
            <a:spLocks noGrp="1"/>
          </p:cNvSpPr>
          <p:nvPr>
            <p:ph type="title"/>
          </p:nvPr>
        </p:nvSpPr>
        <p:spPr>
          <a:xfrm>
            <a:off x="444500" y="542925"/>
            <a:ext cx="11214100" cy="2308324"/>
          </a:xfrm>
        </p:spPr>
        <p:txBody>
          <a:bodyPr/>
          <a:lstStyle/>
          <a:p>
            <a:r>
              <a:rPr lang="en-US" sz="8000" dirty="0"/>
              <a:t>Thank You for Attending Our Meeting</a:t>
            </a:r>
          </a:p>
        </p:txBody>
      </p:sp>
      <p:sp>
        <p:nvSpPr>
          <p:cNvPr id="3" name="Slide Number Placeholder 2">
            <a:extLst>
              <a:ext uri="{FF2B5EF4-FFF2-40B4-BE49-F238E27FC236}">
                <a16:creationId xmlns:a16="http://schemas.microsoft.com/office/drawing/2014/main" id="{B8CA668A-1B70-3DC2-1D2F-00763EB46EA3}"/>
              </a:ext>
            </a:extLst>
          </p:cNvPr>
          <p:cNvSpPr>
            <a:spLocks noGrp="1"/>
          </p:cNvSpPr>
          <p:nvPr>
            <p:ph type="sldNum" sz="quarter" idx="12"/>
          </p:nvPr>
        </p:nvSpPr>
        <p:spPr/>
        <p:txBody>
          <a:bodyPr/>
          <a:lstStyle/>
          <a:p>
            <a:fld id="{C263D6C4-4840-40CC-AC84-17E24B3B7BDE}" type="slidenum">
              <a:rPr lang="en-US" noProof="0" smtClean="0"/>
              <a:pPr/>
              <a:t>21</a:t>
            </a:fld>
            <a:endParaRPr lang="en-US" noProof="0" dirty="0"/>
          </a:p>
        </p:txBody>
      </p:sp>
      <p:sp>
        <p:nvSpPr>
          <p:cNvPr id="4" name="Content Placeholder 3">
            <a:extLst>
              <a:ext uri="{FF2B5EF4-FFF2-40B4-BE49-F238E27FC236}">
                <a16:creationId xmlns:a16="http://schemas.microsoft.com/office/drawing/2014/main" id="{7B0F75EA-1A62-C298-B4FF-B37F1B9D5CCF}"/>
              </a:ext>
            </a:extLst>
          </p:cNvPr>
          <p:cNvSpPr>
            <a:spLocks noGrp="1"/>
          </p:cNvSpPr>
          <p:nvPr>
            <p:ph idx="1"/>
          </p:nvPr>
        </p:nvSpPr>
        <p:spPr/>
        <p:txBody>
          <a:bodyPr>
            <a:normAutofit/>
          </a:bodyPr>
          <a:lstStyle/>
          <a:p>
            <a:pPr marL="0" indent="0">
              <a:buNone/>
            </a:pPr>
            <a:endParaRPr lang="en-US" sz="6000" dirty="0"/>
          </a:p>
          <a:p>
            <a:pPr marL="0" indent="0">
              <a:buNone/>
            </a:pPr>
            <a:endParaRPr lang="en-US" sz="6000" dirty="0"/>
          </a:p>
          <a:p>
            <a:pPr marL="0" indent="0">
              <a:buNone/>
            </a:pPr>
            <a:r>
              <a:rPr lang="en-US" sz="4800" dirty="0"/>
              <a:t>Our next meeting will be held on MS Teams on June 15, 2026 at 12:00pm.</a:t>
            </a:r>
          </a:p>
        </p:txBody>
      </p:sp>
    </p:spTree>
    <p:extLst>
      <p:ext uri="{BB962C8B-B14F-4D97-AF65-F5344CB8AC3E}">
        <p14:creationId xmlns:p14="http://schemas.microsoft.com/office/powerpoint/2010/main" val="20247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20784E-72C2-163B-537E-E3BEE4E778DA}"/>
              </a:ext>
            </a:extLst>
          </p:cNvPr>
          <p:cNvSpPr>
            <a:spLocks noGrp="1"/>
          </p:cNvSpPr>
          <p:nvPr>
            <p:ph type="sldNum" sz="quarter" idx="12"/>
          </p:nvPr>
        </p:nvSpPr>
        <p:spPr/>
        <p:txBody>
          <a:bodyPr/>
          <a:lstStyle/>
          <a:p>
            <a:fld id="{C263D6C4-4840-40CC-AC84-17E24B3B7BDE}" type="slidenum">
              <a:rPr lang="en-US" noProof="0" smtClean="0"/>
              <a:pPr/>
              <a:t>3</a:t>
            </a:fld>
            <a:endParaRPr lang="en-US" noProof="0" dirty="0"/>
          </a:p>
        </p:txBody>
      </p:sp>
      <p:sp>
        <p:nvSpPr>
          <p:cNvPr id="4" name="Text Placeholder 3">
            <a:extLst>
              <a:ext uri="{FF2B5EF4-FFF2-40B4-BE49-F238E27FC236}">
                <a16:creationId xmlns:a16="http://schemas.microsoft.com/office/drawing/2014/main" id="{29A841E2-1911-19E5-A646-80D3D5F7E82A}"/>
              </a:ext>
            </a:extLst>
          </p:cNvPr>
          <p:cNvSpPr>
            <a:spLocks noGrp="1"/>
          </p:cNvSpPr>
          <p:nvPr>
            <p:ph type="body" sz="quarter" idx="13"/>
          </p:nvPr>
        </p:nvSpPr>
        <p:spPr>
          <a:xfrm>
            <a:off x="984584" y="332498"/>
            <a:ext cx="9372600" cy="985609"/>
          </a:xfrm>
        </p:spPr>
        <p:txBody>
          <a:bodyPr/>
          <a:lstStyle/>
          <a:p>
            <a:r>
              <a:rPr lang="en-US" dirty="0"/>
              <a:t>Business Opportunities</a:t>
            </a:r>
          </a:p>
        </p:txBody>
      </p:sp>
      <p:sp>
        <p:nvSpPr>
          <p:cNvPr id="5" name="TextBox 4">
            <a:extLst>
              <a:ext uri="{FF2B5EF4-FFF2-40B4-BE49-F238E27FC236}">
                <a16:creationId xmlns:a16="http://schemas.microsoft.com/office/drawing/2014/main" id="{B111552F-0DCA-462B-2101-27F8E3CD3F9A}"/>
              </a:ext>
            </a:extLst>
          </p:cNvPr>
          <p:cNvSpPr txBox="1"/>
          <p:nvPr/>
        </p:nvSpPr>
        <p:spPr>
          <a:xfrm>
            <a:off x="378994" y="1849413"/>
            <a:ext cx="2628903" cy="2092881"/>
          </a:xfrm>
          <a:prstGeom prst="rect">
            <a:avLst/>
          </a:prstGeom>
          <a:noFill/>
        </p:spPr>
        <p:txBody>
          <a:bodyPr wrap="square" rtlCol="0">
            <a:spAutoFit/>
          </a:bodyPr>
          <a:lstStyle/>
          <a:p>
            <a:r>
              <a:rPr lang="en-US" b="1" u="sng" dirty="0">
                <a:solidFill>
                  <a:schemeClr val="bg1"/>
                </a:solidFill>
              </a:rPr>
              <a:t>Facilitated By:</a:t>
            </a:r>
          </a:p>
          <a:p>
            <a:r>
              <a:rPr lang="en-US" sz="1400" b="1" dirty="0">
                <a:solidFill>
                  <a:schemeClr val="bg1"/>
                </a:solidFill>
              </a:rPr>
              <a:t>Ryan Taylor, Organizer &amp; Facilitator</a:t>
            </a:r>
            <a:r>
              <a:rPr lang="en-US" sz="1400" dirty="0">
                <a:solidFill>
                  <a:schemeClr val="bg1"/>
                </a:solidFill>
              </a:rPr>
              <a:t> – Golden Gift Consulting / GHS Communications Consulting | Management &amp; Business Development Consultant | Communications &amp; Marketing</a:t>
            </a:r>
            <a:endParaRPr lang="en-US" sz="1400" u="sng" dirty="0">
              <a:solidFill>
                <a:schemeClr val="accent1">
                  <a:lumMod val="40000"/>
                  <a:lumOff val="60000"/>
                </a:schemeClr>
              </a:solidFill>
            </a:endParaRPr>
          </a:p>
          <a:p>
            <a:endParaRPr lang="en-US" sz="1400" u="sng" dirty="0">
              <a:solidFill>
                <a:schemeClr val="accent1">
                  <a:lumMod val="40000"/>
                  <a:lumOff val="60000"/>
                </a:schemeClr>
              </a:solidFill>
            </a:endParaRPr>
          </a:p>
        </p:txBody>
      </p:sp>
      <p:sp>
        <p:nvSpPr>
          <p:cNvPr id="2" name="TextBox 1">
            <a:extLst>
              <a:ext uri="{FF2B5EF4-FFF2-40B4-BE49-F238E27FC236}">
                <a16:creationId xmlns:a16="http://schemas.microsoft.com/office/drawing/2014/main" id="{BA3F6CBE-DED9-1249-F559-D35A9AC9165D}"/>
              </a:ext>
            </a:extLst>
          </p:cNvPr>
          <p:cNvSpPr txBox="1"/>
          <p:nvPr/>
        </p:nvSpPr>
        <p:spPr>
          <a:xfrm>
            <a:off x="3072065" y="1849413"/>
            <a:ext cx="3023936" cy="2308324"/>
          </a:xfrm>
          <a:prstGeom prst="rect">
            <a:avLst/>
          </a:prstGeom>
          <a:noFill/>
        </p:spPr>
        <p:txBody>
          <a:bodyPr wrap="square" rtlCol="0">
            <a:spAutoFit/>
          </a:bodyPr>
          <a:lstStyle/>
          <a:p>
            <a:r>
              <a:rPr lang="en-US" b="1" u="sng" dirty="0">
                <a:solidFill>
                  <a:schemeClr val="bg1"/>
                </a:solidFill>
              </a:rPr>
              <a:t>Contributor:</a:t>
            </a:r>
          </a:p>
          <a:p>
            <a:r>
              <a:rPr lang="en-US" sz="1400" b="1" dirty="0">
                <a:solidFill>
                  <a:schemeClr val="bg1"/>
                </a:solidFill>
              </a:rPr>
              <a:t>Barbara Alexander-Brown, Guest Facilitator &amp; Advisor </a:t>
            </a:r>
            <a:r>
              <a:rPr lang="en-US" sz="1400" dirty="0">
                <a:solidFill>
                  <a:schemeClr val="bg1"/>
                </a:solidFill>
              </a:rPr>
              <a:t>– Washington State Department of Transportation| Economic Opportunities &amp; Compliance Specialist – Interstate Bridge Replacement Project | Management &amp; Business Development Expert </a:t>
            </a:r>
            <a:endParaRPr lang="en-US" sz="1400" u="sng" dirty="0">
              <a:solidFill>
                <a:schemeClr val="accent1">
                  <a:lumMod val="40000"/>
                  <a:lumOff val="60000"/>
                </a:schemeClr>
              </a:solidFill>
            </a:endParaRPr>
          </a:p>
          <a:p>
            <a:endParaRPr lang="en-US" sz="1400" dirty="0"/>
          </a:p>
        </p:txBody>
      </p:sp>
      <p:sp>
        <p:nvSpPr>
          <p:cNvPr id="6" name="TextBox 5">
            <a:extLst>
              <a:ext uri="{FF2B5EF4-FFF2-40B4-BE49-F238E27FC236}">
                <a16:creationId xmlns:a16="http://schemas.microsoft.com/office/drawing/2014/main" id="{D5B02346-31C3-9292-3FE6-4D0F853B016B}"/>
              </a:ext>
            </a:extLst>
          </p:cNvPr>
          <p:cNvSpPr txBox="1"/>
          <p:nvPr/>
        </p:nvSpPr>
        <p:spPr>
          <a:xfrm>
            <a:off x="6256425" y="1849414"/>
            <a:ext cx="2342144" cy="2308324"/>
          </a:xfrm>
          <a:prstGeom prst="rect">
            <a:avLst/>
          </a:prstGeom>
          <a:noFill/>
        </p:spPr>
        <p:txBody>
          <a:bodyPr wrap="square" rtlCol="0">
            <a:spAutoFit/>
          </a:bodyPr>
          <a:lstStyle/>
          <a:p>
            <a:r>
              <a:rPr lang="en-US" b="1" u="sng" dirty="0">
                <a:solidFill>
                  <a:schemeClr val="bg1"/>
                </a:solidFill>
              </a:rPr>
              <a:t>Contributor:</a:t>
            </a:r>
          </a:p>
          <a:p>
            <a:r>
              <a:rPr lang="en-US" sz="1400" b="1" dirty="0">
                <a:solidFill>
                  <a:schemeClr val="bg1"/>
                </a:solidFill>
              </a:rPr>
              <a:t>Georg Frost, Advisor </a:t>
            </a:r>
            <a:r>
              <a:rPr lang="en-US" sz="1400" dirty="0">
                <a:solidFill>
                  <a:schemeClr val="bg1"/>
                </a:solidFill>
              </a:rPr>
              <a:t>– GW Frost &amp; Associates LLC | Principal Consultant - Supplier Diversity &amp; Business Development | Communications &amp; Outreach | Community Engagement</a:t>
            </a:r>
          </a:p>
          <a:p>
            <a:endParaRPr lang="en-US" sz="1400" dirty="0"/>
          </a:p>
        </p:txBody>
      </p:sp>
      <p:sp>
        <p:nvSpPr>
          <p:cNvPr id="7" name="TextBox 6">
            <a:extLst>
              <a:ext uri="{FF2B5EF4-FFF2-40B4-BE49-F238E27FC236}">
                <a16:creationId xmlns:a16="http://schemas.microsoft.com/office/drawing/2014/main" id="{C21E0742-A4E2-C6E2-481D-5CD3E2220C69}"/>
              </a:ext>
            </a:extLst>
          </p:cNvPr>
          <p:cNvSpPr txBox="1"/>
          <p:nvPr/>
        </p:nvSpPr>
        <p:spPr>
          <a:xfrm>
            <a:off x="8662737" y="1849414"/>
            <a:ext cx="3150270" cy="1877437"/>
          </a:xfrm>
          <a:prstGeom prst="rect">
            <a:avLst/>
          </a:prstGeom>
          <a:noFill/>
        </p:spPr>
        <p:txBody>
          <a:bodyPr wrap="square" rtlCol="0">
            <a:spAutoFit/>
          </a:bodyPr>
          <a:lstStyle/>
          <a:p>
            <a:r>
              <a:rPr lang="en-US" b="1" u="sng" dirty="0">
                <a:solidFill>
                  <a:schemeClr val="bg1"/>
                </a:solidFill>
              </a:rPr>
              <a:t>Contributor:</a:t>
            </a:r>
          </a:p>
          <a:p>
            <a:r>
              <a:rPr lang="en-US" sz="1400" b="1" dirty="0">
                <a:solidFill>
                  <a:schemeClr val="bg1"/>
                </a:solidFill>
              </a:rPr>
              <a:t>Veronica Ybarra, Moderator &amp; Advisor - </a:t>
            </a:r>
            <a:r>
              <a:rPr lang="en-US" sz="1400" dirty="0">
                <a:solidFill>
                  <a:schemeClr val="bg1"/>
                </a:solidFill>
              </a:rPr>
              <a:t>Golden Gift Consulting / GHS Communications | Small Business Consultant | RFP/Proposal Writing, Business Development | Communications &amp; Marketing</a:t>
            </a:r>
            <a:endParaRPr lang="en-US" sz="1400" dirty="0">
              <a:solidFill>
                <a:schemeClr val="accent1">
                  <a:lumMod val="40000"/>
                  <a:lumOff val="60000"/>
                </a:schemeClr>
              </a:solidFill>
            </a:endParaRPr>
          </a:p>
          <a:p>
            <a:endParaRPr lang="en-US" sz="1400" dirty="0"/>
          </a:p>
        </p:txBody>
      </p:sp>
    </p:spTree>
    <p:extLst>
      <p:ext uri="{BB962C8B-B14F-4D97-AF65-F5344CB8AC3E}">
        <p14:creationId xmlns:p14="http://schemas.microsoft.com/office/powerpoint/2010/main" val="84775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163CF-676C-0610-6B2D-31B93DFC6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8CBAC-2342-E8BB-C639-C328723CAD65}"/>
              </a:ext>
            </a:extLst>
          </p:cNvPr>
          <p:cNvSpPr>
            <a:spLocks noGrp="1"/>
          </p:cNvSpPr>
          <p:nvPr>
            <p:ph type="title"/>
          </p:nvPr>
        </p:nvSpPr>
        <p:spPr/>
        <p:txBody>
          <a:bodyPr/>
          <a:lstStyle/>
          <a:p>
            <a:r>
              <a:rPr lang="en-US" dirty="0"/>
              <a:t>Interstate Bridge Replacement Project – Industry Day</a:t>
            </a:r>
          </a:p>
        </p:txBody>
      </p:sp>
      <p:sp>
        <p:nvSpPr>
          <p:cNvPr id="3" name="Slide Number Placeholder 2">
            <a:extLst>
              <a:ext uri="{FF2B5EF4-FFF2-40B4-BE49-F238E27FC236}">
                <a16:creationId xmlns:a16="http://schemas.microsoft.com/office/drawing/2014/main" id="{E5FD5D8B-919A-0F54-4B80-D09BB901ADCC}"/>
              </a:ext>
            </a:extLst>
          </p:cNvPr>
          <p:cNvSpPr>
            <a:spLocks noGrp="1"/>
          </p:cNvSpPr>
          <p:nvPr>
            <p:ph type="sldNum" sz="quarter" idx="12"/>
          </p:nvPr>
        </p:nvSpPr>
        <p:spPr/>
        <p:txBody>
          <a:bodyPr/>
          <a:lstStyle/>
          <a:p>
            <a:fld id="{C263D6C4-4840-40CC-AC84-17E24B3B7BDE}" type="slidenum">
              <a:rPr lang="en-US" noProof="0" smtClean="0"/>
              <a:pPr/>
              <a:t>4</a:t>
            </a:fld>
            <a:endParaRPr lang="en-US" noProof="0" dirty="0"/>
          </a:p>
        </p:txBody>
      </p:sp>
      <p:sp>
        <p:nvSpPr>
          <p:cNvPr id="4" name="Content Placeholder 3">
            <a:extLst>
              <a:ext uri="{FF2B5EF4-FFF2-40B4-BE49-F238E27FC236}">
                <a16:creationId xmlns:a16="http://schemas.microsoft.com/office/drawing/2014/main" id="{BC5F338E-8B33-602C-6F69-D88C8FB811A4}"/>
              </a:ext>
            </a:extLst>
          </p:cNvPr>
          <p:cNvSpPr>
            <a:spLocks noGrp="1"/>
          </p:cNvSpPr>
          <p:nvPr>
            <p:ph idx="1"/>
          </p:nvPr>
        </p:nvSpPr>
        <p:spPr/>
        <p:txBody>
          <a:bodyPr>
            <a:normAutofit/>
          </a:bodyPr>
          <a:lstStyle/>
          <a:p>
            <a:pPr marL="0" indent="0">
              <a:buNone/>
            </a:pPr>
            <a:r>
              <a:rPr lang="en-US" b="1" dirty="0"/>
              <a:t>You’re Invited. June 4</a:t>
            </a:r>
            <a:r>
              <a:rPr lang="en-US" b="1" baseline="30000" dirty="0"/>
              <a:t>th</a:t>
            </a:r>
            <a:r>
              <a:rPr lang="en-US" b="1" dirty="0"/>
              <a:t> - Construction Industry Event</a:t>
            </a:r>
            <a:r>
              <a:rPr lang="en-US" dirty="0"/>
              <a:t> </a:t>
            </a:r>
          </a:p>
          <a:p>
            <a:r>
              <a:rPr lang="en-US" dirty="0"/>
              <a:t>The Interstate Bridge Replacement (IBR) Program plans to issue a Request for Qualifications for the Columbia River Bridge Replacement project in summer 2026. The IBR team is hosting a hybrid event for architects, engineers and contractors to learn more about the IBR Program’s upcoming design and construction opportunities ahead of the publication of the RFQ.   </a:t>
            </a:r>
          </a:p>
        </p:txBody>
      </p:sp>
    </p:spTree>
    <p:extLst>
      <p:ext uri="{BB962C8B-B14F-4D97-AF65-F5344CB8AC3E}">
        <p14:creationId xmlns:p14="http://schemas.microsoft.com/office/powerpoint/2010/main" val="168313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C41FD-B701-D1A3-E178-AA80BF401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48C10-F14F-5172-E90D-E99CBA0DA7E2}"/>
              </a:ext>
            </a:extLst>
          </p:cNvPr>
          <p:cNvSpPr>
            <a:spLocks noGrp="1"/>
          </p:cNvSpPr>
          <p:nvPr>
            <p:ph type="title"/>
          </p:nvPr>
        </p:nvSpPr>
        <p:spPr/>
        <p:txBody>
          <a:bodyPr/>
          <a:lstStyle/>
          <a:p>
            <a:r>
              <a:rPr lang="en-US" dirty="0"/>
              <a:t>Interstate Bridge Replacement Project – Industry Day</a:t>
            </a:r>
          </a:p>
        </p:txBody>
      </p:sp>
      <p:sp>
        <p:nvSpPr>
          <p:cNvPr id="3" name="Slide Number Placeholder 2">
            <a:extLst>
              <a:ext uri="{FF2B5EF4-FFF2-40B4-BE49-F238E27FC236}">
                <a16:creationId xmlns:a16="http://schemas.microsoft.com/office/drawing/2014/main" id="{FF70A5CB-1147-E2CB-34C1-0DC7AE00299F}"/>
              </a:ext>
            </a:extLst>
          </p:cNvPr>
          <p:cNvSpPr>
            <a:spLocks noGrp="1"/>
          </p:cNvSpPr>
          <p:nvPr>
            <p:ph type="sldNum" sz="quarter" idx="12"/>
          </p:nvPr>
        </p:nvSpPr>
        <p:spPr/>
        <p:txBody>
          <a:bodyPr/>
          <a:lstStyle/>
          <a:p>
            <a:fld id="{C263D6C4-4840-40CC-AC84-17E24B3B7BDE}" type="slidenum">
              <a:rPr lang="en-US" noProof="0" smtClean="0"/>
              <a:pPr/>
              <a:t>5</a:t>
            </a:fld>
            <a:endParaRPr lang="en-US" noProof="0" dirty="0"/>
          </a:p>
        </p:txBody>
      </p:sp>
      <p:sp>
        <p:nvSpPr>
          <p:cNvPr id="4" name="Content Placeholder 3">
            <a:extLst>
              <a:ext uri="{FF2B5EF4-FFF2-40B4-BE49-F238E27FC236}">
                <a16:creationId xmlns:a16="http://schemas.microsoft.com/office/drawing/2014/main" id="{BB9EC7CA-ED32-D7CD-8128-2832EA906A82}"/>
              </a:ext>
            </a:extLst>
          </p:cNvPr>
          <p:cNvSpPr>
            <a:spLocks noGrp="1"/>
          </p:cNvSpPr>
          <p:nvPr>
            <p:ph idx="1"/>
          </p:nvPr>
        </p:nvSpPr>
        <p:spPr/>
        <p:txBody>
          <a:bodyPr>
            <a:normAutofit fontScale="92500" lnSpcReduction="20000"/>
          </a:bodyPr>
          <a:lstStyle/>
          <a:p>
            <a:r>
              <a:rPr lang="en-US" b="1" dirty="0"/>
              <a:t>Who:</a:t>
            </a:r>
            <a:r>
              <a:rPr lang="en-US" dirty="0"/>
              <a:t> Architects, engineers, consultants, construction businesses of all sizes. Small businesses and Federal Small Business Enterprises (FSBE) interested in sub-contracting opportunities are encouraged to attend.</a:t>
            </a:r>
          </a:p>
          <a:p>
            <a:pPr marL="0" indent="0">
              <a:buNone/>
            </a:pPr>
            <a:r>
              <a:rPr lang="en-US" dirty="0"/>
              <a:t> </a:t>
            </a:r>
          </a:p>
          <a:p>
            <a:r>
              <a:rPr lang="en-US" b="1" dirty="0"/>
              <a:t>What: </a:t>
            </a:r>
            <a:r>
              <a:rPr lang="en-US" dirty="0"/>
              <a:t>Representatives from the Interstate Bridge Replacement Program will present the Columbia River Bridge Replacement project, upcoming procurement process and updates on other proposed construction packages that build out the IBR Program. This event will provide a chance for potential prime firms, subcontractors and consultants interested in the delivery of the IBR Program to ask Program representatives questions, provide the IBR Program team with feedback and network. Materials shared at the event will also be made available for those unable to participate. </a:t>
            </a:r>
          </a:p>
        </p:txBody>
      </p:sp>
    </p:spTree>
    <p:extLst>
      <p:ext uri="{BB962C8B-B14F-4D97-AF65-F5344CB8AC3E}">
        <p14:creationId xmlns:p14="http://schemas.microsoft.com/office/powerpoint/2010/main" val="1925123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B21BD-22E5-20F1-43C5-935CE7310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1FA58-46E6-7470-9BD5-BDA5BE624C36}"/>
              </a:ext>
            </a:extLst>
          </p:cNvPr>
          <p:cNvSpPr>
            <a:spLocks noGrp="1"/>
          </p:cNvSpPr>
          <p:nvPr>
            <p:ph type="title"/>
          </p:nvPr>
        </p:nvSpPr>
        <p:spPr/>
        <p:txBody>
          <a:bodyPr/>
          <a:lstStyle/>
          <a:p>
            <a:r>
              <a:rPr lang="en-US" dirty="0"/>
              <a:t>Interstate Bridge Replacement Project – Industry Day</a:t>
            </a:r>
          </a:p>
        </p:txBody>
      </p:sp>
      <p:sp>
        <p:nvSpPr>
          <p:cNvPr id="3" name="Slide Number Placeholder 2">
            <a:extLst>
              <a:ext uri="{FF2B5EF4-FFF2-40B4-BE49-F238E27FC236}">
                <a16:creationId xmlns:a16="http://schemas.microsoft.com/office/drawing/2014/main" id="{3F939F91-BEA1-1245-65D0-7D96032C9995}"/>
              </a:ext>
            </a:extLst>
          </p:cNvPr>
          <p:cNvSpPr>
            <a:spLocks noGrp="1"/>
          </p:cNvSpPr>
          <p:nvPr>
            <p:ph type="sldNum" sz="quarter" idx="12"/>
          </p:nvPr>
        </p:nvSpPr>
        <p:spPr/>
        <p:txBody>
          <a:bodyPr/>
          <a:lstStyle/>
          <a:p>
            <a:fld id="{C263D6C4-4840-40CC-AC84-17E24B3B7BDE}" type="slidenum">
              <a:rPr lang="en-US" noProof="0" smtClean="0"/>
              <a:pPr/>
              <a:t>6</a:t>
            </a:fld>
            <a:endParaRPr lang="en-US" noProof="0" dirty="0"/>
          </a:p>
        </p:txBody>
      </p:sp>
      <p:sp>
        <p:nvSpPr>
          <p:cNvPr id="4" name="Content Placeholder 3">
            <a:extLst>
              <a:ext uri="{FF2B5EF4-FFF2-40B4-BE49-F238E27FC236}">
                <a16:creationId xmlns:a16="http://schemas.microsoft.com/office/drawing/2014/main" id="{8072B9B5-73BD-8DD3-5F8A-9B8F87CDA1D3}"/>
              </a:ext>
            </a:extLst>
          </p:cNvPr>
          <p:cNvSpPr>
            <a:spLocks noGrp="1"/>
          </p:cNvSpPr>
          <p:nvPr>
            <p:ph idx="1"/>
          </p:nvPr>
        </p:nvSpPr>
        <p:spPr/>
        <p:txBody>
          <a:bodyPr>
            <a:normAutofit fontScale="92500" lnSpcReduction="20000"/>
          </a:bodyPr>
          <a:lstStyle/>
          <a:p>
            <a:r>
              <a:rPr lang="en-US" b="1" dirty="0"/>
              <a:t>When: </a:t>
            </a:r>
            <a:r>
              <a:rPr lang="en-US" dirty="0"/>
              <a:t>1:00-4:00 p.m., Thursday, June 4 </a:t>
            </a:r>
          </a:p>
          <a:p>
            <a:endParaRPr lang="en-US" b="1" dirty="0"/>
          </a:p>
          <a:p>
            <a:r>
              <a:rPr lang="en-US" b="1" dirty="0"/>
              <a:t>Where: </a:t>
            </a:r>
            <a:r>
              <a:rPr lang="en-US" dirty="0"/>
              <a:t>Luepke Community Center, 1009 E McLoughlin Blvd, Vancouver, WA 98663. A virtual option will also be provided. Please sign up to receive updates. </a:t>
            </a:r>
          </a:p>
          <a:p>
            <a:endParaRPr lang="en-US" b="1" dirty="0"/>
          </a:p>
          <a:p>
            <a:r>
              <a:rPr lang="en-US" b="1" dirty="0"/>
              <a:t>How to sign up:</a:t>
            </a:r>
            <a:r>
              <a:rPr lang="en-US" dirty="0"/>
              <a:t> </a:t>
            </a:r>
            <a:r>
              <a:rPr lang="en-US" u="sng" dirty="0">
                <a:solidFill>
                  <a:schemeClr val="accent1">
                    <a:lumMod val="40000"/>
                    <a:lumOff val="60000"/>
                  </a:schemeClr>
                </a:solidFill>
                <a:hlinkClick r:id="rId2">
                  <a:extLst>
                    <a:ext uri="{A12FA001-AC4F-418D-AE19-62706E023703}">
                      <ahyp:hlinkClr xmlns:ahyp="http://schemas.microsoft.com/office/drawing/2018/hyperlinkcolor" val="tx"/>
                    </a:ext>
                  </a:extLst>
                </a:hlinkClick>
              </a:rPr>
              <a:t>Registration</a:t>
            </a:r>
            <a:r>
              <a:rPr lang="en-US" dirty="0">
                <a:solidFill>
                  <a:schemeClr val="accent1">
                    <a:lumMod val="40000"/>
                    <a:lumOff val="60000"/>
                  </a:schemeClr>
                </a:solidFill>
              </a:rPr>
              <a:t> </a:t>
            </a:r>
            <a:r>
              <a:rPr lang="en-US" dirty="0"/>
              <a:t>for this event is requested. Please sign up to receive event information. </a:t>
            </a:r>
          </a:p>
          <a:p>
            <a:endParaRPr lang="en-US" b="1" dirty="0"/>
          </a:p>
          <a:p>
            <a:r>
              <a:rPr lang="en-US" b="1" dirty="0"/>
              <a:t>Vendor Portal: </a:t>
            </a:r>
            <a:r>
              <a:rPr lang="en-US" dirty="0"/>
              <a:t>To receive all communications about this event and information about future contracting opportunities please register for the </a:t>
            </a:r>
            <a:r>
              <a:rPr lang="en-US" u="sng" dirty="0">
                <a:solidFill>
                  <a:schemeClr val="accent1">
                    <a:lumMod val="40000"/>
                    <a:lumOff val="60000"/>
                  </a:schemeClr>
                </a:solidFill>
                <a:hlinkClick r:id="rId3">
                  <a:extLst>
                    <a:ext uri="{A12FA001-AC4F-418D-AE19-62706E023703}">
                      <ahyp:hlinkClr xmlns:ahyp="http://schemas.microsoft.com/office/drawing/2018/hyperlinkcolor" val="tx"/>
                    </a:ext>
                  </a:extLst>
                </a:hlinkClick>
              </a:rPr>
              <a:t>IBR Vendor Portal</a:t>
            </a:r>
            <a:r>
              <a:rPr lang="en-US" dirty="0"/>
              <a:t>. </a:t>
            </a:r>
          </a:p>
        </p:txBody>
      </p:sp>
    </p:spTree>
    <p:extLst>
      <p:ext uri="{BB962C8B-B14F-4D97-AF65-F5344CB8AC3E}">
        <p14:creationId xmlns:p14="http://schemas.microsoft.com/office/powerpoint/2010/main" val="2686910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97417-8A7C-8F83-2C10-6BDB65384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73E2D-7C2C-5D79-4D2E-24ED09D3813F}"/>
              </a:ext>
            </a:extLst>
          </p:cNvPr>
          <p:cNvSpPr>
            <a:spLocks noGrp="1"/>
          </p:cNvSpPr>
          <p:nvPr>
            <p:ph type="title"/>
          </p:nvPr>
        </p:nvSpPr>
        <p:spPr/>
        <p:txBody>
          <a:bodyPr/>
          <a:lstStyle/>
          <a:p>
            <a:r>
              <a:rPr lang="en-US" dirty="0"/>
              <a:t>Interstate Bridge Replacement Project – Kiewit - Events</a:t>
            </a:r>
          </a:p>
        </p:txBody>
      </p:sp>
      <p:sp>
        <p:nvSpPr>
          <p:cNvPr id="3" name="Slide Number Placeholder 2">
            <a:extLst>
              <a:ext uri="{FF2B5EF4-FFF2-40B4-BE49-F238E27FC236}">
                <a16:creationId xmlns:a16="http://schemas.microsoft.com/office/drawing/2014/main" id="{4F0B511C-1A16-6D79-4FAB-E9F7EEA28BBD}"/>
              </a:ext>
            </a:extLst>
          </p:cNvPr>
          <p:cNvSpPr>
            <a:spLocks noGrp="1"/>
          </p:cNvSpPr>
          <p:nvPr>
            <p:ph type="sldNum" sz="quarter" idx="12"/>
          </p:nvPr>
        </p:nvSpPr>
        <p:spPr/>
        <p:txBody>
          <a:bodyPr/>
          <a:lstStyle/>
          <a:p>
            <a:fld id="{C263D6C4-4840-40CC-AC84-17E24B3B7BDE}" type="slidenum">
              <a:rPr lang="en-US" noProof="0" smtClean="0"/>
              <a:pPr/>
              <a:t>7</a:t>
            </a:fld>
            <a:endParaRPr lang="en-US" noProof="0" dirty="0"/>
          </a:p>
        </p:txBody>
      </p:sp>
      <p:sp>
        <p:nvSpPr>
          <p:cNvPr id="4" name="Content Placeholder 3">
            <a:extLst>
              <a:ext uri="{FF2B5EF4-FFF2-40B4-BE49-F238E27FC236}">
                <a16:creationId xmlns:a16="http://schemas.microsoft.com/office/drawing/2014/main" id="{1C6870FA-C9BF-BE20-876A-242D72A8B8E4}"/>
              </a:ext>
            </a:extLst>
          </p:cNvPr>
          <p:cNvSpPr>
            <a:spLocks noGrp="1"/>
          </p:cNvSpPr>
          <p:nvPr>
            <p:ph idx="1"/>
          </p:nvPr>
        </p:nvSpPr>
        <p:spPr/>
        <p:txBody>
          <a:bodyPr>
            <a:normAutofit fontScale="92500"/>
          </a:bodyPr>
          <a:lstStyle/>
          <a:p>
            <a:r>
              <a:rPr lang="en-US" b="1" dirty="0"/>
              <a:t>Kiewit </a:t>
            </a:r>
            <a:r>
              <a:rPr lang="en-US" dirty="0"/>
              <a:t>is preparing for the anticipated Request for Proposals (scheduled for release by the Washington State Department of Transportation) to provide progressive design-build services for the delivery of the </a:t>
            </a:r>
            <a:r>
              <a:rPr lang="en-US" b="1" dirty="0"/>
              <a:t>Interstate Bridge Replacement (IBR) Program. </a:t>
            </a:r>
            <a:r>
              <a:rPr lang="en-US" dirty="0"/>
              <a:t>We are actively seeking to engage local and small firms interested in design/professional services, construction, and supplier opportunities on the Program.</a:t>
            </a:r>
          </a:p>
          <a:p>
            <a:pPr marL="0" indent="0">
              <a:buNone/>
            </a:pPr>
            <a:endParaRPr lang="en-US" dirty="0"/>
          </a:p>
          <a:p>
            <a:r>
              <a:rPr lang="en-US" dirty="0"/>
              <a:t>﻿Events were held on May 13th and May 14th </a:t>
            </a:r>
          </a:p>
          <a:p>
            <a:endParaRPr lang="en-US" b="1" dirty="0"/>
          </a:p>
          <a:p>
            <a:r>
              <a:rPr lang="en-US" b="1" dirty="0"/>
              <a:t>Did anyone attend one of these events? What did you learn?</a:t>
            </a:r>
          </a:p>
        </p:txBody>
      </p:sp>
    </p:spTree>
    <p:extLst>
      <p:ext uri="{BB962C8B-B14F-4D97-AF65-F5344CB8AC3E}">
        <p14:creationId xmlns:p14="http://schemas.microsoft.com/office/powerpoint/2010/main" val="3763375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C4FABF-1288-41CE-39FC-746264FEF12A}"/>
              </a:ext>
            </a:extLst>
          </p:cNvPr>
          <p:cNvSpPr>
            <a:spLocks noGrp="1"/>
          </p:cNvSpPr>
          <p:nvPr>
            <p:ph type="sldNum" sz="quarter" idx="12"/>
          </p:nvPr>
        </p:nvSpPr>
        <p:spPr/>
        <p:txBody>
          <a:bodyPr/>
          <a:lstStyle/>
          <a:p>
            <a:fld id="{C263D6C4-4840-40CC-AC84-17E24B3B7BDE}" type="slidenum">
              <a:rPr lang="en-US" noProof="0" smtClean="0"/>
              <a:pPr/>
              <a:t>8</a:t>
            </a:fld>
            <a:endParaRPr lang="en-US" noProof="0" dirty="0"/>
          </a:p>
        </p:txBody>
      </p:sp>
      <p:sp>
        <p:nvSpPr>
          <p:cNvPr id="4" name="Text Placeholder 3">
            <a:extLst>
              <a:ext uri="{FF2B5EF4-FFF2-40B4-BE49-F238E27FC236}">
                <a16:creationId xmlns:a16="http://schemas.microsoft.com/office/drawing/2014/main" id="{D97C91FC-4EBF-3F51-1E21-69527A081022}"/>
              </a:ext>
            </a:extLst>
          </p:cNvPr>
          <p:cNvSpPr>
            <a:spLocks noGrp="1"/>
          </p:cNvSpPr>
          <p:nvPr>
            <p:ph type="body" sz="quarter" idx="13"/>
          </p:nvPr>
        </p:nvSpPr>
        <p:spPr/>
        <p:txBody>
          <a:bodyPr/>
          <a:lstStyle/>
          <a:p>
            <a:r>
              <a:rPr lang="en-US" dirty="0"/>
              <a:t>Kiewit IBR Bidding Opportunities</a:t>
            </a:r>
          </a:p>
        </p:txBody>
      </p:sp>
    </p:spTree>
    <p:extLst>
      <p:ext uri="{BB962C8B-B14F-4D97-AF65-F5344CB8AC3E}">
        <p14:creationId xmlns:p14="http://schemas.microsoft.com/office/powerpoint/2010/main" val="3812541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ADFFB-E88F-5C58-0E97-4A6C4BB38EC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14AEA7-540D-FC00-D1D8-F0E6DAC189E3}"/>
              </a:ext>
            </a:extLst>
          </p:cNvPr>
          <p:cNvSpPr>
            <a:spLocks noGrp="1"/>
          </p:cNvSpPr>
          <p:nvPr>
            <p:ph type="sldNum" sz="quarter" idx="12"/>
          </p:nvPr>
        </p:nvSpPr>
        <p:spPr/>
        <p:txBody>
          <a:bodyPr/>
          <a:lstStyle/>
          <a:p>
            <a:fld id="{C263D6C4-4840-40CC-AC84-17E24B3B7BDE}" type="slidenum">
              <a:rPr lang="en-US" noProof="0" smtClean="0"/>
              <a:pPr/>
              <a:t>9</a:t>
            </a:fld>
            <a:endParaRPr lang="en-US" noProof="0" dirty="0"/>
          </a:p>
        </p:txBody>
      </p:sp>
      <p:graphicFrame>
        <p:nvGraphicFramePr>
          <p:cNvPr id="5" name="Table 4">
            <a:extLst>
              <a:ext uri="{FF2B5EF4-FFF2-40B4-BE49-F238E27FC236}">
                <a16:creationId xmlns:a16="http://schemas.microsoft.com/office/drawing/2014/main" id="{8B215AEB-9F28-73B6-44EA-1DCE2FF864D9}"/>
              </a:ext>
            </a:extLst>
          </p:cNvPr>
          <p:cNvGraphicFramePr>
            <a:graphicFrameLocks noGrp="1"/>
          </p:cNvGraphicFramePr>
          <p:nvPr>
            <p:extLst>
              <p:ext uri="{D42A27DB-BD31-4B8C-83A1-F6EECF244321}">
                <p14:modId xmlns:p14="http://schemas.microsoft.com/office/powerpoint/2010/main" val="1917801757"/>
              </p:ext>
            </p:extLst>
          </p:nvPr>
        </p:nvGraphicFramePr>
        <p:xfrm>
          <a:off x="0" y="1"/>
          <a:ext cx="12287250" cy="6992789"/>
        </p:xfrm>
        <a:graphic>
          <a:graphicData uri="http://schemas.openxmlformats.org/drawingml/2006/table">
            <a:tbl>
              <a:tblPr firstRow="1" firstCol="1" bandRow="1">
                <a:tableStyleId>{5C22544A-7EE6-4342-B048-85BDC9FD1C3A}</a:tableStyleId>
              </a:tblPr>
              <a:tblGrid>
                <a:gridCol w="4095750">
                  <a:extLst>
                    <a:ext uri="{9D8B030D-6E8A-4147-A177-3AD203B41FA5}">
                      <a16:colId xmlns:a16="http://schemas.microsoft.com/office/drawing/2014/main" val="1329065148"/>
                    </a:ext>
                  </a:extLst>
                </a:gridCol>
                <a:gridCol w="4095750">
                  <a:extLst>
                    <a:ext uri="{9D8B030D-6E8A-4147-A177-3AD203B41FA5}">
                      <a16:colId xmlns:a16="http://schemas.microsoft.com/office/drawing/2014/main" val="553354605"/>
                    </a:ext>
                  </a:extLst>
                </a:gridCol>
                <a:gridCol w="4095750">
                  <a:extLst>
                    <a:ext uri="{9D8B030D-6E8A-4147-A177-3AD203B41FA5}">
                      <a16:colId xmlns:a16="http://schemas.microsoft.com/office/drawing/2014/main" val="1443789468"/>
                    </a:ext>
                  </a:extLst>
                </a:gridCol>
              </a:tblGrid>
              <a:tr h="5986950">
                <a:tc>
                  <a:txBody>
                    <a:bodyPr/>
                    <a:lstStyle/>
                    <a:p>
                      <a:pPr marL="0" marR="0">
                        <a:lnSpc>
                          <a:spcPct val="115000"/>
                        </a:lnSpc>
                        <a:spcAft>
                          <a:spcPts val="800"/>
                        </a:spcAft>
                        <a:buNone/>
                      </a:pPr>
                      <a:r>
                        <a:rPr lang="en-US" sz="1600" kern="0" dirty="0">
                          <a:effectLst/>
                        </a:rPr>
                        <a:t>Design/Professional:</a:t>
                      </a:r>
                      <a:endParaRPr lang="en-US" sz="1600" kern="100" dirty="0">
                        <a:effectLst/>
                      </a:endParaRPr>
                    </a:p>
                    <a:p>
                      <a:pPr marL="0" marR="0">
                        <a:lnSpc>
                          <a:spcPct val="115000"/>
                        </a:lnSpc>
                        <a:spcAft>
                          <a:spcPts val="800"/>
                        </a:spcAft>
                        <a:buNone/>
                      </a:pPr>
                      <a:r>
                        <a:rPr lang="en-US" sz="1100" kern="0" dirty="0">
                          <a:effectLst/>
                        </a:rPr>
                        <a:t>• Administrative</a:t>
                      </a:r>
                      <a:endParaRPr lang="en-US" sz="1100" kern="100" dirty="0">
                        <a:effectLst/>
                      </a:endParaRPr>
                    </a:p>
                    <a:p>
                      <a:pPr marL="0" marR="0">
                        <a:lnSpc>
                          <a:spcPct val="115000"/>
                        </a:lnSpc>
                        <a:spcAft>
                          <a:spcPts val="800"/>
                        </a:spcAft>
                        <a:buNone/>
                      </a:pPr>
                      <a:r>
                        <a:rPr lang="en-US" sz="1600" kern="0" dirty="0">
                          <a:effectLst/>
                        </a:rPr>
                        <a:t>Support</a:t>
                      </a:r>
                      <a:endParaRPr lang="en-US" sz="1600" kern="100" dirty="0">
                        <a:effectLst/>
                      </a:endParaRPr>
                    </a:p>
                    <a:p>
                      <a:pPr marL="0" marR="0">
                        <a:lnSpc>
                          <a:spcPct val="115000"/>
                        </a:lnSpc>
                        <a:spcAft>
                          <a:spcPts val="800"/>
                        </a:spcAft>
                        <a:buNone/>
                      </a:pPr>
                      <a:r>
                        <a:rPr lang="en-US" sz="1100" kern="0" dirty="0">
                          <a:effectLst/>
                        </a:rPr>
                        <a:t>• Civil/Structural</a:t>
                      </a:r>
                      <a:endParaRPr lang="en-US" sz="1100" kern="100" dirty="0">
                        <a:effectLst/>
                      </a:endParaRPr>
                    </a:p>
                    <a:p>
                      <a:pPr marL="0" marR="0">
                        <a:lnSpc>
                          <a:spcPct val="115000"/>
                        </a:lnSpc>
                        <a:spcAft>
                          <a:spcPts val="800"/>
                        </a:spcAft>
                        <a:buNone/>
                      </a:pPr>
                      <a:r>
                        <a:rPr lang="en-US" sz="1100" kern="0" dirty="0">
                          <a:effectLst/>
                        </a:rPr>
                        <a:t>Design</a:t>
                      </a:r>
                      <a:endParaRPr lang="en-US" sz="1100" kern="100" dirty="0">
                        <a:effectLst/>
                      </a:endParaRPr>
                    </a:p>
                    <a:p>
                      <a:pPr marL="0" marR="0">
                        <a:lnSpc>
                          <a:spcPct val="115000"/>
                        </a:lnSpc>
                        <a:spcAft>
                          <a:spcPts val="800"/>
                        </a:spcAft>
                        <a:buNone/>
                      </a:pPr>
                      <a:r>
                        <a:rPr lang="en-US" sz="1100" kern="0" dirty="0">
                          <a:effectLst/>
                        </a:rPr>
                        <a:t>• Environmental</a:t>
                      </a:r>
                      <a:endParaRPr lang="en-US" sz="1100" kern="100" dirty="0">
                        <a:effectLst/>
                      </a:endParaRPr>
                    </a:p>
                    <a:p>
                      <a:pPr marL="0" marR="0">
                        <a:lnSpc>
                          <a:spcPct val="115000"/>
                        </a:lnSpc>
                        <a:spcAft>
                          <a:spcPts val="800"/>
                        </a:spcAft>
                        <a:buNone/>
                      </a:pPr>
                      <a:r>
                        <a:rPr lang="en-US" sz="1100" kern="0" dirty="0">
                          <a:effectLst/>
                        </a:rPr>
                        <a:t>• Material Testing</a:t>
                      </a:r>
                      <a:endParaRPr lang="en-US" sz="1100" kern="100" dirty="0">
                        <a:effectLst/>
                      </a:endParaRPr>
                    </a:p>
                    <a:p>
                      <a:pPr marL="0" marR="0">
                        <a:lnSpc>
                          <a:spcPct val="115000"/>
                        </a:lnSpc>
                        <a:spcAft>
                          <a:spcPts val="800"/>
                        </a:spcAft>
                        <a:buNone/>
                      </a:pPr>
                      <a:r>
                        <a:rPr lang="en-US" sz="1100" kern="0" dirty="0">
                          <a:effectLst/>
                        </a:rPr>
                        <a:t>• Survey</a:t>
                      </a:r>
                      <a:endParaRPr lang="en-US" sz="1100" kern="100" dirty="0">
                        <a:effectLst/>
                      </a:endParaRPr>
                    </a:p>
                    <a:p>
                      <a:pPr marL="0" marR="0">
                        <a:lnSpc>
                          <a:spcPct val="115000"/>
                        </a:lnSpc>
                        <a:spcAft>
                          <a:spcPts val="800"/>
                        </a:spcAft>
                        <a:buNone/>
                      </a:pPr>
                      <a:r>
                        <a:rPr lang="en-US" sz="1100" kern="0" dirty="0">
                          <a:effectLst/>
                        </a:rPr>
                        <a:t> </a:t>
                      </a:r>
                      <a:endParaRPr lang="en-US" sz="1100" kern="100" dirty="0">
                        <a:effectLst/>
                      </a:endParaRPr>
                    </a:p>
                    <a:p>
                      <a:pPr marL="0" marR="0">
                        <a:lnSpc>
                          <a:spcPct val="115000"/>
                        </a:lnSpc>
                        <a:spcAft>
                          <a:spcPts val="800"/>
                        </a:spcAft>
                        <a:buNone/>
                      </a:pPr>
                      <a:r>
                        <a:rPr lang="en-US" sz="1600" kern="0" dirty="0">
                          <a:effectLst/>
                        </a:rPr>
                        <a:t>Construction:</a:t>
                      </a:r>
                      <a:endParaRPr lang="en-US" sz="1600" kern="100" dirty="0">
                        <a:effectLst/>
                      </a:endParaRPr>
                    </a:p>
                    <a:p>
                      <a:pPr marL="0" marR="0">
                        <a:lnSpc>
                          <a:spcPct val="115000"/>
                        </a:lnSpc>
                        <a:spcAft>
                          <a:spcPts val="800"/>
                        </a:spcAft>
                        <a:buNone/>
                      </a:pPr>
                      <a:r>
                        <a:rPr lang="en-US" sz="1100" kern="0" dirty="0">
                          <a:effectLst/>
                        </a:rPr>
                        <a:t>•Asphalt Paving</a:t>
                      </a:r>
                      <a:endParaRPr lang="en-US" sz="1100" kern="100" dirty="0">
                        <a:effectLst/>
                      </a:endParaRPr>
                    </a:p>
                    <a:p>
                      <a:pPr marL="0" marR="0">
                        <a:lnSpc>
                          <a:spcPct val="115000"/>
                        </a:lnSpc>
                        <a:spcAft>
                          <a:spcPts val="800"/>
                        </a:spcAft>
                        <a:buNone/>
                      </a:pPr>
                      <a:r>
                        <a:rPr lang="en-US" sz="1100" kern="0" dirty="0">
                          <a:effectLst/>
                        </a:rPr>
                        <a:t>•Boring-Directional Drilling</a:t>
                      </a:r>
                      <a:endParaRPr lang="en-US" sz="1100" kern="100" dirty="0">
                        <a:effectLst/>
                      </a:endParaRPr>
                    </a:p>
                    <a:p>
                      <a:pPr marL="0" marR="0">
                        <a:lnSpc>
                          <a:spcPct val="115000"/>
                        </a:lnSpc>
                        <a:spcAft>
                          <a:spcPts val="800"/>
                        </a:spcAft>
                        <a:buNone/>
                      </a:pPr>
                      <a:r>
                        <a:rPr lang="en-US" sz="1100" kern="0" dirty="0">
                          <a:effectLst/>
                        </a:rPr>
                        <a:t>•Clear &amp; Grubbing</a:t>
                      </a:r>
                      <a:endParaRPr lang="en-US" sz="1100" kern="100" dirty="0">
                        <a:effectLst/>
                      </a:endParaRPr>
                    </a:p>
                    <a:p>
                      <a:pPr marL="0" marR="0">
                        <a:lnSpc>
                          <a:spcPct val="115000"/>
                        </a:lnSpc>
                        <a:spcAft>
                          <a:spcPts val="800"/>
                        </a:spcAft>
                        <a:buNone/>
                      </a:pPr>
                      <a:r>
                        <a:rPr lang="en-US" sz="1100" kern="0" dirty="0">
                          <a:effectLst/>
                        </a:rPr>
                        <a:t>•Electrical/Lighting/ITS</a:t>
                      </a:r>
                      <a:endParaRPr lang="en-US" sz="1100" kern="100" dirty="0">
                        <a:effectLst/>
                      </a:endParaRPr>
                    </a:p>
                    <a:p>
                      <a:pPr marL="0" marR="0">
                        <a:lnSpc>
                          <a:spcPct val="115000"/>
                        </a:lnSpc>
                        <a:spcAft>
                          <a:spcPts val="800"/>
                        </a:spcAft>
                        <a:buNone/>
                      </a:pPr>
                      <a:r>
                        <a:rPr lang="en-US" sz="1100" kern="0" dirty="0">
                          <a:effectLst/>
                        </a:rPr>
                        <a:t>•Environmental Sub</a:t>
                      </a:r>
                      <a:endParaRPr lang="en-US" sz="1100" kern="100" dirty="0">
                        <a:effectLst/>
                      </a:endParaRPr>
                    </a:p>
                    <a:p>
                      <a:pPr marL="0" marR="0">
                        <a:lnSpc>
                          <a:spcPct val="115000"/>
                        </a:lnSpc>
                        <a:spcAft>
                          <a:spcPts val="800"/>
                        </a:spcAft>
                        <a:buNone/>
                      </a:pPr>
                      <a:r>
                        <a:rPr lang="en-US" sz="1100" kern="0" dirty="0">
                          <a:effectLst/>
                        </a:rPr>
                        <a:t>•Fencing</a:t>
                      </a:r>
                      <a:endParaRPr lang="en-US" sz="1100" kern="100" dirty="0">
                        <a:effectLst/>
                      </a:endParaRPr>
                    </a:p>
                    <a:p>
                      <a:pPr marL="0" marR="0">
                        <a:lnSpc>
                          <a:spcPct val="115000"/>
                        </a:lnSpc>
                        <a:spcAft>
                          <a:spcPts val="800"/>
                        </a:spcAft>
                        <a:buNone/>
                      </a:pPr>
                      <a:r>
                        <a:rPr lang="en-US" sz="1100" kern="0" dirty="0">
                          <a:effectLst/>
                        </a:rPr>
                        <a:t>•Flatwork Subcontract</a:t>
                      </a:r>
                      <a:endParaRPr lang="en-US" sz="1100" kern="100" dirty="0">
                        <a:effectLst/>
                      </a:endParaRPr>
                    </a:p>
                    <a:p>
                      <a:pPr marL="0" marR="0">
                        <a:lnSpc>
                          <a:spcPct val="115000"/>
                        </a:lnSpc>
                        <a:spcAft>
                          <a:spcPts val="800"/>
                        </a:spcAft>
                        <a:buNone/>
                      </a:pPr>
                      <a:r>
                        <a:rPr lang="en-US" sz="1100" kern="0" dirty="0">
                          <a:effectLst/>
                        </a:rPr>
                        <a:t>•Grading</a:t>
                      </a:r>
                      <a:endParaRPr lang="en-US" sz="1100" kern="100" dirty="0">
                        <a:effectLst/>
                      </a:endParaRPr>
                    </a:p>
                    <a:p>
                      <a:pPr marL="0" marR="0">
                        <a:lnSpc>
                          <a:spcPct val="115000"/>
                        </a:lnSpc>
                        <a:spcAft>
                          <a:spcPts val="800"/>
                        </a:spcAft>
                        <a:buNone/>
                      </a:pPr>
                      <a:r>
                        <a:rPr lang="en-US" sz="1100" kern="0" dirty="0">
                          <a:effectLst/>
                        </a:rPr>
                        <a:t>•Grinding-Grooving Subcontract</a:t>
                      </a:r>
                      <a:endParaRPr lang="en-US" sz="1100" kern="100" dirty="0">
                        <a:effectLst/>
                      </a:endParaRPr>
                    </a:p>
                    <a:p>
                      <a:pPr marL="0" marR="0">
                        <a:lnSpc>
                          <a:spcPct val="115000"/>
                        </a:lnSpc>
                        <a:spcAft>
                          <a:spcPts val="800"/>
                        </a:spcAft>
                        <a:buNone/>
                      </a:pPr>
                      <a:r>
                        <a:rPr lang="en-US" sz="1100" kern="0" dirty="0">
                          <a:effectLst/>
                        </a:rPr>
                        <a:t>•Guardrail &amp; Signs</a:t>
                      </a:r>
                      <a:endParaRPr lang="en-US" sz="1100" kern="100" dirty="0">
                        <a:effectLst/>
                      </a:endParaRPr>
                    </a:p>
                    <a:p>
                      <a:pPr marL="0" marR="0">
                        <a:lnSpc>
                          <a:spcPct val="115000"/>
                        </a:lnSpc>
                        <a:spcAft>
                          <a:spcPts val="800"/>
                        </a:spcAft>
                        <a:buNone/>
                      </a:pPr>
                      <a:r>
                        <a:rPr lang="en-US" sz="1100" kern="0" dirty="0">
                          <a:effectLst/>
                        </a:rPr>
                        <a:t>•Joint Sealing</a:t>
                      </a:r>
                      <a:endParaRPr lang="en-US" sz="1100" kern="100" dirty="0">
                        <a:effectLst/>
                      </a:endParaRPr>
                    </a:p>
                    <a:p>
                      <a:pPr marL="0" marR="0">
                        <a:lnSpc>
                          <a:spcPct val="115000"/>
                        </a:lnSpc>
                        <a:spcAft>
                          <a:spcPts val="800"/>
                        </a:spcAft>
                        <a:buNone/>
                      </a:pPr>
                      <a:r>
                        <a:rPr lang="en-US" sz="1100" kern="0" dirty="0">
                          <a:effectLst/>
                        </a:rPr>
                        <a:t>•Landscaping/Erosion Control</a:t>
                      </a:r>
                      <a:endParaRPr lang="en-US" sz="1100" kern="100" dirty="0">
                        <a:effectLst/>
                      </a:endParaRPr>
                    </a:p>
                    <a:p>
                      <a:pPr marL="0" marR="0">
                        <a:lnSpc>
                          <a:spcPct val="115000"/>
                        </a:lnSpc>
                        <a:spcAft>
                          <a:spcPts val="800"/>
                        </a:spcAft>
                        <a:buNone/>
                      </a:pPr>
                      <a:r>
                        <a:rPr lang="en-US" sz="1100" kern="0" dirty="0">
                          <a:effectLst/>
                        </a:rPr>
                        <a:t>•Metal Decking</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5835" marR="35835" marT="35835" marB="35835"/>
                </a:tc>
                <a:tc>
                  <a:txBody>
                    <a:bodyPr/>
                    <a:lstStyle/>
                    <a:p>
                      <a:pPr marL="0" marR="0">
                        <a:lnSpc>
                          <a:spcPct val="115000"/>
                        </a:lnSpc>
                        <a:spcAft>
                          <a:spcPts val="800"/>
                        </a:spcAft>
                        <a:buNone/>
                      </a:pPr>
                      <a:r>
                        <a:rPr lang="en-US" sz="1100" kern="0" dirty="0">
                          <a:effectLst/>
                        </a:rPr>
                        <a:t>•MSE Walls</a:t>
                      </a:r>
                      <a:endParaRPr lang="en-US" sz="1100" kern="100" dirty="0">
                        <a:effectLst/>
                      </a:endParaRPr>
                    </a:p>
                    <a:p>
                      <a:pPr marL="0" marR="0">
                        <a:lnSpc>
                          <a:spcPct val="115000"/>
                        </a:lnSpc>
                        <a:spcAft>
                          <a:spcPts val="800"/>
                        </a:spcAft>
                        <a:buNone/>
                      </a:pPr>
                      <a:r>
                        <a:rPr lang="en-US" sz="1100" kern="0" dirty="0">
                          <a:effectLst/>
                        </a:rPr>
                        <a:t>•Pavement Marking &amp; Striping</a:t>
                      </a:r>
                      <a:endParaRPr lang="en-US" sz="1100" kern="100" dirty="0">
                        <a:effectLst/>
                      </a:endParaRPr>
                    </a:p>
                    <a:p>
                      <a:pPr marL="0" marR="0">
                        <a:lnSpc>
                          <a:spcPct val="115000"/>
                        </a:lnSpc>
                        <a:spcAft>
                          <a:spcPts val="800"/>
                        </a:spcAft>
                        <a:buNone/>
                      </a:pPr>
                      <a:r>
                        <a:rPr lang="en-US" sz="1100" kern="0" dirty="0">
                          <a:effectLst/>
                        </a:rPr>
                        <a:t>•Pile Driving/Drilled Shafts</a:t>
                      </a:r>
                      <a:endParaRPr lang="en-US" sz="1100" kern="100" dirty="0">
                        <a:effectLst/>
                      </a:endParaRPr>
                    </a:p>
                    <a:p>
                      <a:pPr marL="0" marR="0">
                        <a:lnSpc>
                          <a:spcPct val="115000"/>
                        </a:lnSpc>
                        <a:spcAft>
                          <a:spcPts val="800"/>
                        </a:spcAft>
                        <a:buNone/>
                      </a:pPr>
                      <a:r>
                        <a:rPr lang="en-US" sz="1100" kern="0" dirty="0">
                          <a:effectLst/>
                        </a:rPr>
                        <a:t>•Pothole Utilities - Vac Truck</a:t>
                      </a:r>
                      <a:endParaRPr lang="en-US" sz="1100" kern="100" dirty="0">
                        <a:effectLst/>
                      </a:endParaRPr>
                    </a:p>
                    <a:p>
                      <a:pPr marL="0" marR="0">
                        <a:lnSpc>
                          <a:spcPct val="115000"/>
                        </a:lnSpc>
                        <a:spcAft>
                          <a:spcPts val="800"/>
                        </a:spcAft>
                        <a:buNone/>
                      </a:pPr>
                      <a:r>
                        <a:rPr lang="en-US" sz="1100" kern="0" dirty="0">
                          <a:effectLst/>
                        </a:rPr>
                        <a:t>•Quality Control</a:t>
                      </a:r>
                      <a:endParaRPr lang="en-US" sz="1100" kern="100" dirty="0">
                        <a:effectLst/>
                      </a:endParaRPr>
                    </a:p>
                    <a:p>
                      <a:pPr marL="0" marR="0">
                        <a:lnSpc>
                          <a:spcPct val="115000"/>
                        </a:lnSpc>
                        <a:spcAft>
                          <a:spcPts val="800"/>
                        </a:spcAft>
                        <a:buNone/>
                      </a:pPr>
                      <a:r>
                        <a:rPr lang="en-US" sz="1100" kern="0" dirty="0">
                          <a:effectLst/>
                        </a:rPr>
                        <a:t>•Rebar/Post Tensioning</a:t>
                      </a:r>
                      <a:endParaRPr lang="en-US" sz="1100" kern="100" dirty="0">
                        <a:effectLst/>
                      </a:endParaRPr>
                    </a:p>
                    <a:p>
                      <a:pPr marL="0" marR="0">
                        <a:lnSpc>
                          <a:spcPct val="115000"/>
                        </a:lnSpc>
                        <a:spcAft>
                          <a:spcPts val="800"/>
                        </a:spcAft>
                        <a:buNone/>
                      </a:pPr>
                      <a:r>
                        <a:rPr lang="en-US" sz="1100" kern="0" dirty="0">
                          <a:effectLst/>
                        </a:rPr>
                        <a:t>•Removals &amp; Demolition</a:t>
                      </a:r>
                      <a:endParaRPr lang="en-US" sz="1100" kern="100" dirty="0">
                        <a:effectLst/>
                      </a:endParaRPr>
                    </a:p>
                    <a:p>
                      <a:pPr marL="0" marR="0">
                        <a:lnSpc>
                          <a:spcPct val="115000"/>
                        </a:lnSpc>
                        <a:spcAft>
                          <a:spcPts val="800"/>
                        </a:spcAft>
                        <a:buNone/>
                      </a:pPr>
                      <a:r>
                        <a:rPr lang="en-US" sz="1100" kern="0" dirty="0">
                          <a:effectLst/>
                        </a:rPr>
                        <a:t>•</a:t>
                      </a:r>
                      <a:r>
                        <a:rPr lang="en-US" sz="1100" kern="0" dirty="0" err="1">
                          <a:effectLst/>
                        </a:rPr>
                        <a:t>Sawcutting</a:t>
                      </a:r>
                      <a:endParaRPr lang="en-US" sz="1100" kern="100" dirty="0">
                        <a:effectLst/>
                      </a:endParaRPr>
                    </a:p>
                    <a:p>
                      <a:pPr marL="0" marR="0">
                        <a:lnSpc>
                          <a:spcPct val="115000"/>
                        </a:lnSpc>
                        <a:spcAft>
                          <a:spcPts val="800"/>
                        </a:spcAft>
                        <a:buNone/>
                      </a:pPr>
                      <a:r>
                        <a:rPr lang="en-US" sz="1100" kern="0" dirty="0">
                          <a:effectLst/>
                        </a:rPr>
                        <a:t>•Slipform Paving Barrier</a:t>
                      </a:r>
                      <a:endParaRPr lang="en-US" sz="1100" kern="100" dirty="0">
                        <a:effectLst/>
                      </a:endParaRPr>
                    </a:p>
                    <a:p>
                      <a:pPr marL="0" marR="0">
                        <a:lnSpc>
                          <a:spcPct val="115000"/>
                        </a:lnSpc>
                        <a:spcAft>
                          <a:spcPts val="800"/>
                        </a:spcAft>
                        <a:buNone/>
                      </a:pPr>
                      <a:r>
                        <a:rPr lang="en-US" sz="1100" kern="0" dirty="0">
                          <a:effectLst/>
                        </a:rPr>
                        <a:t>•Street Sweeping</a:t>
                      </a:r>
                      <a:endParaRPr lang="en-US" sz="1100" kern="100" dirty="0">
                        <a:effectLst/>
                      </a:endParaRPr>
                    </a:p>
                    <a:p>
                      <a:pPr marL="0" marR="0">
                        <a:lnSpc>
                          <a:spcPct val="115000"/>
                        </a:lnSpc>
                        <a:spcAft>
                          <a:spcPts val="800"/>
                        </a:spcAft>
                        <a:buNone/>
                      </a:pPr>
                      <a:r>
                        <a:rPr lang="en-US" sz="1100" kern="0" dirty="0">
                          <a:effectLst/>
                        </a:rPr>
                        <a:t>•Structural Steel</a:t>
                      </a:r>
                      <a:endParaRPr lang="en-US" sz="1100" kern="100" dirty="0">
                        <a:effectLst/>
                      </a:endParaRPr>
                    </a:p>
                    <a:p>
                      <a:pPr marL="0" marR="0">
                        <a:lnSpc>
                          <a:spcPct val="115000"/>
                        </a:lnSpc>
                        <a:spcAft>
                          <a:spcPts val="800"/>
                        </a:spcAft>
                        <a:buNone/>
                      </a:pPr>
                      <a:r>
                        <a:rPr lang="en-US" sz="1100" kern="0" dirty="0">
                          <a:effectLst/>
                        </a:rPr>
                        <a:t>•Survey</a:t>
                      </a:r>
                      <a:endParaRPr lang="en-US" sz="1100" kern="100" dirty="0">
                        <a:effectLst/>
                      </a:endParaRPr>
                    </a:p>
                    <a:p>
                      <a:pPr marL="0" marR="0">
                        <a:lnSpc>
                          <a:spcPct val="115000"/>
                        </a:lnSpc>
                        <a:spcAft>
                          <a:spcPts val="800"/>
                        </a:spcAft>
                        <a:buNone/>
                      </a:pPr>
                      <a:r>
                        <a:rPr lang="en-US" sz="1100" kern="0" dirty="0">
                          <a:effectLst/>
                        </a:rPr>
                        <a:t>•Traffic Control</a:t>
                      </a:r>
                      <a:endParaRPr lang="en-US" sz="1100" kern="100" dirty="0">
                        <a:effectLst/>
                      </a:endParaRPr>
                    </a:p>
                    <a:p>
                      <a:pPr marL="0" marR="0">
                        <a:lnSpc>
                          <a:spcPct val="115000"/>
                        </a:lnSpc>
                        <a:spcAft>
                          <a:spcPts val="800"/>
                        </a:spcAft>
                        <a:buNone/>
                      </a:pPr>
                      <a:r>
                        <a:rPr lang="en-US" sz="1100" kern="0" dirty="0">
                          <a:effectLst/>
                        </a:rPr>
                        <a:t>•Trucking, Dump Trucks &amp; Flatbeds</a:t>
                      </a:r>
                      <a:endParaRPr lang="en-US" sz="1100" kern="100" dirty="0">
                        <a:effectLst/>
                      </a:endParaRPr>
                    </a:p>
                    <a:p>
                      <a:pPr marL="0" marR="0">
                        <a:lnSpc>
                          <a:spcPct val="115000"/>
                        </a:lnSpc>
                        <a:spcAft>
                          <a:spcPts val="800"/>
                        </a:spcAft>
                        <a:buNone/>
                      </a:pPr>
                      <a:r>
                        <a:rPr lang="en-US" sz="1100" kern="0" dirty="0">
                          <a:effectLst/>
                        </a:rPr>
                        <a:t>•Tug Service/Crew Boat</a:t>
                      </a:r>
                      <a:endParaRPr lang="en-US" sz="1100" kern="100" dirty="0">
                        <a:effectLst/>
                      </a:endParaRPr>
                    </a:p>
                    <a:p>
                      <a:pPr marL="0" marR="0">
                        <a:lnSpc>
                          <a:spcPct val="115000"/>
                        </a:lnSpc>
                        <a:spcAft>
                          <a:spcPts val="800"/>
                        </a:spcAft>
                        <a:buNone/>
                      </a:pPr>
                      <a:r>
                        <a:rPr lang="en-US" sz="1100" kern="0" dirty="0">
                          <a:effectLst/>
                        </a:rPr>
                        <a:t>•Utilities &amp; Drainage</a:t>
                      </a:r>
                      <a:endParaRPr lang="en-US" sz="1100" kern="100" dirty="0">
                        <a:effectLst/>
                      </a:endParaRPr>
                    </a:p>
                    <a:p>
                      <a:pPr marL="0" marR="0">
                        <a:lnSpc>
                          <a:spcPct val="115000"/>
                        </a:lnSpc>
                        <a:spcAft>
                          <a:spcPts val="800"/>
                        </a:spcAft>
                        <a:buNone/>
                      </a:pPr>
                      <a:r>
                        <a:rPr lang="en-US" sz="1100" kern="0" dirty="0">
                          <a:effectLst/>
                        </a:rPr>
                        <a:t> </a:t>
                      </a:r>
                      <a:endParaRPr lang="en-US" sz="1100" kern="100" dirty="0">
                        <a:effectLst/>
                      </a:endParaRPr>
                    </a:p>
                    <a:p>
                      <a:pPr marL="0" marR="0">
                        <a:lnSpc>
                          <a:spcPct val="115000"/>
                        </a:lnSpc>
                        <a:spcAft>
                          <a:spcPts val="800"/>
                        </a:spcAft>
                        <a:buNone/>
                      </a:pPr>
                      <a:r>
                        <a:rPr lang="en-US" sz="1600" kern="0" dirty="0">
                          <a:effectLst/>
                        </a:rPr>
                        <a:t>Materials/Supply:</a:t>
                      </a:r>
                      <a:endParaRPr lang="en-US" sz="1600" kern="100" dirty="0">
                        <a:effectLst/>
                      </a:endParaRPr>
                    </a:p>
                    <a:p>
                      <a:pPr marL="0" marR="0">
                        <a:lnSpc>
                          <a:spcPct val="115000"/>
                        </a:lnSpc>
                        <a:spcAft>
                          <a:spcPts val="800"/>
                        </a:spcAft>
                        <a:buNone/>
                      </a:pPr>
                      <a:r>
                        <a:rPr lang="en-US" sz="1100" kern="0" dirty="0">
                          <a:effectLst/>
                        </a:rPr>
                        <a:t>•Aggregates</a:t>
                      </a:r>
                      <a:endParaRPr lang="en-US" sz="1100" kern="100" dirty="0">
                        <a:effectLst/>
                      </a:endParaRPr>
                    </a:p>
                    <a:p>
                      <a:pPr marL="0" marR="0">
                        <a:lnSpc>
                          <a:spcPct val="115000"/>
                        </a:lnSpc>
                        <a:spcAft>
                          <a:spcPts val="800"/>
                        </a:spcAft>
                        <a:buNone/>
                      </a:pPr>
                      <a:r>
                        <a:rPr lang="en-US" sz="1100" kern="0" dirty="0">
                          <a:effectLst/>
                        </a:rPr>
                        <a:t>•Bearings</a:t>
                      </a:r>
                      <a:endParaRPr lang="en-US" sz="1100" kern="100" dirty="0">
                        <a:effectLst/>
                      </a:endParaRPr>
                    </a:p>
                    <a:p>
                      <a:pPr marL="0" marR="0">
                        <a:lnSpc>
                          <a:spcPct val="115000"/>
                        </a:lnSpc>
                        <a:spcAft>
                          <a:spcPts val="800"/>
                        </a:spcAft>
                        <a:buNone/>
                      </a:pPr>
                      <a:r>
                        <a:rPr lang="en-US" sz="1100" kern="0" dirty="0">
                          <a:effectLst/>
                        </a:rPr>
                        <a:t>•Bridge Rail</a:t>
                      </a:r>
                      <a:endParaRPr lang="en-US" sz="1100" kern="100" dirty="0">
                        <a:effectLst/>
                      </a:endParaRPr>
                    </a:p>
                    <a:p>
                      <a:pPr marL="0" marR="0">
                        <a:lnSpc>
                          <a:spcPct val="115000"/>
                        </a:lnSpc>
                        <a:spcAft>
                          <a:spcPts val="800"/>
                        </a:spcAft>
                        <a:buNone/>
                      </a:pPr>
                      <a:r>
                        <a:rPr lang="en-US" sz="1100" kern="0" dirty="0">
                          <a:effectLst/>
                        </a:rPr>
                        <a:t>•Concrete Accessories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5835" marR="35835" marT="35835" marB="35835"/>
                </a:tc>
                <a:tc>
                  <a:txBody>
                    <a:bodyPr/>
                    <a:lstStyle/>
                    <a:p>
                      <a:pPr marL="0" marR="0">
                        <a:lnSpc>
                          <a:spcPct val="115000"/>
                        </a:lnSpc>
                        <a:spcAft>
                          <a:spcPts val="800"/>
                        </a:spcAft>
                        <a:buNone/>
                      </a:pPr>
                      <a:r>
                        <a:rPr lang="en-US" sz="1100" kern="0" dirty="0">
                          <a:effectLst/>
                        </a:rPr>
                        <a:t>•Concrete Pile</a:t>
                      </a:r>
                      <a:endParaRPr lang="en-US" sz="1100" kern="100" dirty="0">
                        <a:effectLst/>
                      </a:endParaRPr>
                    </a:p>
                    <a:p>
                      <a:pPr marL="0" marR="0">
                        <a:lnSpc>
                          <a:spcPct val="115000"/>
                        </a:lnSpc>
                        <a:spcAft>
                          <a:spcPts val="800"/>
                        </a:spcAft>
                        <a:buNone/>
                      </a:pPr>
                      <a:r>
                        <a:rPr lang="en-US" sz="1100" kern="0" dirty="0">
                          <a:effectLst/>
                        </a:rPr>
                        <a:t>•Dewatering Supplies</a:t>
                      </a:r>
                      <a:endParaRPr lang="en-US" sz="1100" kern="100" dirty="0">
                        <a:effectLst/>
                      </a:endParaRPr>
                    </a:p>
                    <a:p>
                      <a:pPr marL="0" marR="0">
                        <a:lnSpc>
                          <a:spcPct val="115000"/>
                        </a:lnSpc>
                        <a:spcAft>
                          <a:spcPts val="800"/>
                        </a:spcAft>
                        <a:buNone/>
                      </a:pPr>
                      <a:r>
                        <a:rPr lang="en-US" sz="1100" kern="0" dirty="0">
                          <a:effectLst/>
                        </a:rPr>
                        <a:t>•Drainage Materials</a:t>
                      </a:r>
                      <a:endParaRPr lang="en-US" sz="1100" kern="100" dirty="0">
                        <a:effectLst/>
                      </a:endParaRPr>
                    </a:p>
                    <a:p>
                      <a:pPr marL="0" marR="0">
                        <a:lnSpc>
                          <a:spcPct val="115000"/>
                        </a:lnSpc>
                        <a:spcAft>
                          <a:spcPts val="800"/>
                        </a:spcAft>
                        <a:buNone/>
                      </a:pPr>
                      <a:r>
                        <a:rPr lang="en-US" sz="1100" kern="0" dirty="0">
                          <a:effectLst/>
                        </a:rPr>
                        <a:t>•Expansion Joints</a:t>
                      </a:r>
                      <a:endParaRPr lang="en-US" sz="1100" kern="100" dirty="0">
                        <a:effectLst/>
                      </a:endParaRPr>
                    </a:p>
                    <a:p>
                      <a:pPr marL="0" marR="0">
                        <a:lnSpc>
                          <a:spcPct val="115000"/>
                        </a:lnSpc>
                        <a:spcAft>
                          <a:spcPts val="800"/>
                        </a:spcAft>
                        <a:buNone/>
                      </a:pPr>
                      <a:r>
                        <a:rPr lang="en-US" sz="1100" kern="0" dirty="0">
                          <a:effectLst/>
                        </a:rPr>
                        <a:t>•Fender Materials</a:t>
                      </a:r>
                      <a:endParaRPr lang="en-US" sz="1100" kern="100" dirty="0">
                        <a:effectLst/>
                      </a:endParaRPr>
                    </a:p>
                    <a:p>
                      <a:pPr marL="0" marR="0">
                        <a:lnSpc>
                          <a:spcPct val="115000"/>
                        </a:lnSpc>
                        <a:spcAft>
                          <a:spcPts val="800"/>
                        </a:spcAft>
                        <a:buNone/>
                      </a:pPr>
                      <a:r>
                        <a:rPr lang="en-US" sz="1100" kern="0" dirty="0">
                          <a:effectLst/>
                        </a:rPr>
                        <a:t>•Formwork</a:t>
                      </a:r>
                      <a:endParaRPr lang="en-US" sz="1100" kern="100" dirty="0">
                        <a:effectLst/>
                      </a:endParaRPr>
                    </a:p>
                    <a:p>
                      <a:pPr marL="0" marR="0">
                        <a:lnSpc>
                          <a:spcPct val="115000"/>
                        </a:lnSpc>
                        <a:spcAft>
                          <a:spcPts val="800"/>
                        </a:spcAft>
                        <a:buNone/>
                      </a:pPr>
                      <a:r>
                        <a:rPr lang="en-US" sz="1100" kern="0" dirty="0">
                          <a:effectLst/>
                        </a:rPr>
                        <a:t>•Geotextiles</a:t>
                      </a:r>
                      <a:endParaRPr lang="en-US" sz="1100" kern="100" dirty="0">
                        <a:effectLst/>
                      </a:endParaRPr>
                    </a:p>
                    <a:p>
                      <a:pPr marL="0" marR="0">
                        <a:lnSpc>
                          <a:spcPct val="115000"/>
                        </a:lnSpc>
                        <a:spcAft>
                          <a:spcPts val="800"/>
                        </a:spcAft>
                        <a:buNone/>
                      </a:pPr>
                      <a:r>
                        <a:rPr lang="en-US" sz="1100" kern="0" dirty="0">
                          <a:effectLst/>
                        </a:rPr>
                        <a:t>•Misc. Metals</a:t>
                      </a:r>
                      <a:endParaRPr lang="en-US" sz="1100" kern="100" dirty="0">
                        <a:effectLst/>
                      </a:endParaRPr>
                    </a:p>
                    <a:p>
                      <a:pPr marL="0" marR="0">
                        <a:lnSpc>
                          <a:spcPct val="115000"/>
                        </a:lnSpc>
                        <a:spcAft>
                          <a:spcPts val="800"/>
                        </a:spcAft>
                        <a:buNone/>
                      </a:pPr>
                      <a:r>
                        <a:rPr lang="en-US" sz="1100" kern="0" dirty="0">
                          <a:effectLst/>
                        </a:rPr>
                        <a:t>•Precast Girders</a:t>
                      </a:r>
                      <a:endParaRPr lang="en-US" sz="1100" kern="100" dirty="0">
                        <a:effectLst/>
                      </a:endParaRPr>
                    </a:p>
                    <a:p>
                      <a:pPr marL="0" marR="0">
                        <a:lnSpc>
                          <a:spcPct val="115000"/>
                        </a:lnSpc>
                        <a:spcAft>
                          <a:spcPts val="800"/>
                        </a:spcAft>
                        <a:buNone/>
                      </a:pPr>
                      <a:r>
                        <a:rPr lang="en-US" sz="1100" kern="0" dirty="0">
                          <a:effectLst/>
                        </a:rPr>
                        <a:t>•Precast Deck Panels</a:t>
                      </a:r>
                      <a:endParaRPr lang="en-US" sz="1100" kern="100" dirty="0">
                        <a:effectLst/>
                      </a:endParaRPr>
                    </a:p>
                    <a:p>
                      <a:pPr marL="0" marR="0">
                        <a:lnSpc>
                          <a:spcPct val="115000"/>
                        </a:lnSpc>
                        <a:spcAft>
                          <a:spcPts val="800"/>
                        </a:spcAft>
                        <a:buNone/>
                      </a:pPr>
                      <a:r>
                        <a:rPr lang="en-US" sz="1100" kern="0" dirty="0">
                          <a:effectLst/>
                        </a:rPr>
                        <a:t>•Precast Drainage Structures</a:t>
                      </a:r>
                      <a:endParaRPr lang="en-US" sz="1100" kern="100" dirty="0">
                        <a:effectLst/>
                      </a:endParaRPr>
                    </a:p>
                    <a:p>
                      <a:pPr marL="0" marR="0">
                        <a:lnSpc>
                          <a:spcPct val="115000"/>
                        </a:lnSpc>
                        <a:spcAft>
                          <a:spcPts val="800"/>
                        </a:spcAft>
                        <a:buNone/>
                      </a:pPr>
                      <a:r>
                        <a:rPr lang="en-US" sz="1100" kern="0" dirty="0">
                          <a:effectLst/>
                        </a:rPr>
                        <a:t>•Precast MSE Wall Panels</a:t>
                      </a:r>
                      <a:endParaRPr lang="en-US" sz="1100" kern="100" dirty="0">
                        <a:effectLst/>
                      </a:endParaRPr>
                    </a:p>
                    <a:p>
                      <a:pPr marL="0" marR="0">
                        <a:lnSpc>
                          <a:spcPct val="115000"/>
                        </a:lnSpc>
                        <a:spcAft>
                          <a:spcPts val="800"/>
                        </a:spcAft>
                        <a:buNone/>
                      </a:pPr>
                      <a:r>
                        <a:rPr lang="en-US" sz="1100" kern="0" dirty="0">
                          <a:effectLst/>
                        </a:rPr>
                        <a:t>•Ready-Mix Concrete</a:t>
                      </a:r>
                      <a:endParaRPr lang="en-US" sz="1100" kern="100" dirty="0">
                        <a:effectLst/>
                      </a:endParaRPr>
                    </a:p>
                    <a:p>
                      <a:pPr marL="0" marR="0">
                        <a:lnSpc>
                          <a:spcPct val="115000"/>
                        </a:lnSpc>
                        <a:spcAft>
                          <a:spcPts val="800"/>
                        </a:spcAft>
                        <a:buNone/>
                      </a:pPr>
                      <a:r>
                        <a:rPr lang="en-US" sz="1100" kern="0" dirty="0">
                          <a:effectLst/>
                        </a:rPr>
                        <a:t>•Rebar</a:t>
                      </a:r>
                      <a:endParaRPr lang="en-US" sz="1100" kern="100" dirty="0">
                        <a:effectLst/>
                      </a:endParaRPr>
                    </a:p>
                    <a:p>
                      <a:pPr marL="0" marR="0">
                        <a:lnSpc>
                          <a:spcPct val="115000"/>
                        </a:lnSpc>
                        <a:spcAft>
                          <a:spcPts val="800"/>
                        </a:spcAft>
                        <a:buNone/>
                      </a:pPr>
                      <a:r>
                        <a:rPr lang="en-US" sz="1100" kern="0" dirty="0">
                          <a:effectLst/>
                        </a:rPr>
                        <a:t>•Sound Walls</a:t>
                      </a:r>
                      <a:endParaRPr lang="en-US" sz="1100" kern="100" dirty="0">
                        <a:effectLst/>
                      </a:endParaRPr>
                    </a:p>
                    <a:p>
                      <a:pPr marL="0" marR="0">
                        <a:lnSpc>
                          <a:spcPct val="115000"/>
                        </a:lnSpc>
                        <a:spcAft>
                          <a:spcPts val="800"/>
                        </a:spcAft>
                        <a:buNone/>
                      </a:pPr>
                      <a:r>
                        <a:rPr lang="en-US" sz="1100" kern="0" dirty="0">
                          <a:effectLst/>
                        </a:rPr>
                        <a:t>•Steel Piling/Sheet Piles</a:t>
                      </a:r>
                      <a:endParaRPr lang="en-US" sz="1100" kern="100" dirty="0">
                        <a:effectLst/>
                      </a:endParaRPr>
                    </a:p>
                    <a:p>
                      <a:pPr marL="0" marR="0">
                        <a:lnSpc>
                          <a:spcPct val="115000"/>
                        </a:lnSpc>
                        <a:spcAft>
                          <a:spcPts val="800"/>
                        </a:spcAft>
                        <a:buNone/>
                      </a:pPr>
                      <a:r>
                        <a:rPr lang="en-US" sz="1100" kern="0" dirty="0">
                          <a:effectLst/>
                        </a:rPr>
                        <a:t>•Structural Steel</a:t>
                      </a:r>
                      <a:endParaRPr lang="en-US" sz="1100" kern="100" dirty="0">
                        <a:effectLst/>
                      </a:endParaRPr>
                    </a:p>
                    <a:p>
                      <a:pPr marL="0" marR="0">
                        <a:lnSpc>
                          <a:spcPct val="115000"/>
                        </a:lnSpc>
                        <a:spcAft>
                          <a:spcPts val="800"/>
                        </a:spcAft>
                        <a:buNone/>
                      </a:pPr>
                      <a:r>
                        <a:rPr lang="en-US" sz="1100" kern="0" dirty="0">
                          <a:effectLst/>
                        </a:rPr>
                        <a:t>•Trestle Steel</a:t>
                      </a:r>
                      <a:endParaRPr lang="en-US" sz="1100" kern="100" dirty="0">
                        <a:effectLst/>
                      </a:endParaRPr>
                    </a:p>
                    <a:p>
                      <a:pPr marL="0" marR="0">
                        <a:lnSpc>
                          <a:spcPct val="115000"/>
                        </a:lnSpc>
                        <a:spcAft>
                          <a:spcPts val="800"/>
                        </a:spcAft>
                        <a:buNone/>
                      </a:pPr>
                      <a:r>
                        <a:rPr lang="en-US" sz="1100" kern="0" dirty="0">
                          <a:effectLst/>
                        </a:rPr>
                        <a:t>•Utilities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5835" marR="35835" marT="35835" marB="35835"/>
                </a:tc>
                <a:extLst>
                  <a:ext uri="{0D108BD9-81ED-4DB2-BD59-A6C34878D82A}">
                    <a16:rowId xmlns:a16="http://schemas.microsoft.com/office/drawing/2014/main" val="3526920083"/>
                  </a:ext>
                </a:extLst>
              </a:tr>
            </a:tbl>
          </a:graphicData>
        </a:graphic>
      </p:graphicFrame>
    </p:spTree>
    <p:extLst>
      <p:ext uri="{BB962C8B-B14F-4D97-AF65-F5344CB8AC3E}">
        <p14:creationId xmlns:p14="http://schemas.microsoft.com/office/powerpoint/2010/main" val="1540356363"/>
      </p:ext>
    </p:extLst>
  </p:cSld>
  <p:clrMapOvr>
    <a:masterClrMapping/>
  </p:clrMapOvr>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92</TotalTime>
  <Words>1600</Words>
  <Application>Microsoft Office PowerPoint</Application>
  <PresentationFormat>Widescreen</PresentationFormat>
  <Paragraphs>189</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Calibri</vt:lpstr>
      <vt:lpstr>Trade Gothic LT Pro</vt:lpstr>
      <vt:lpstr>Trebuchet MS</vt:lpstr>
      <vt:lpstr>Office Theme</vt:lpstr>
      <vt:lpstr>Washington-Oregon Community Networking Group</vt:lpstr>
      <vt:lpstr>What is Washington-Oregon Community Networking Group?</vt:lpstr>
      <vt:lpstr>PowerPoint Presentation</vt:lpstr>
      <vt:lpstr>Interstate Bridge Replacement Project – Industry Day</vt:lpstr>
      <vt:lpstr>Interstate Bridge Replacement Project – Industry Day</vt:lpstr>
      <vt:lpstr>Interstate Bridge Replacement Project – Industry Day</vt:lpstr>
      <vt:lpstr>Interstate Bridge Replacement Project – Kiewit - Events</vt:lpstr>
      <vt:lpstr>PowerPoint Presentation</vt:lpstr>
      <vt:lpstr>PowerPoint Presentation</vt:lpstr>
      <vt:lpstr>Harborview Medical Center Project</vt:lpstr>
      <vt:lpstr>Harborview Medical Center Project</vt:lpstr>
      <vt:lpstr>PowerPoint Presentation</vt:lpstr>
      <vt:lpstr>PowerPoint Presentation</vt:lpstr>
      <vt:lpstr>Harborview Medical Center Project</vt:lpstr>
      <vt:lpstr>Harborview Medical Center Project</vt:lpstr>
      <vt:lpstr>Washington State Events</vt:lpstr>
      <vt:lpstr>Networking and Relationship Building</vt:lpstr>
      <vt:lpstr>What happens during our Networking and Relationship Building portion of the meeting?</vt:lpstr>
      <vt:lpstr>Today’s Topics</vt:lpstr>
      <vt:lpstr>Questions</vt:lpstr>
      <vt:lpstr>Thank You for Attending Our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Ryant Taylor</dc:creator>
  <cp:lastModifiedBy>Ryant Taylor</cp:lastModifiedBy>
  <cp:revision>5</cp:revision>
  <dcterms:created xsi:type="dcterms:W3CDTF">2026-05-17T17:33:47Z</dcterms:created>
  <dcterms:modified xsi:type="dcterms:W3CDTF">2026-05-17T21:50:05Z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