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handoutMasterIdLst>
    <p:handoutMasterId r:id="rId33"/>
  </p:handoutMasterIdLst>
  <p:sldIdLst>
    <p:sldId id="256" r:id="rId5"/>
    <p:sldId id="286" r:id="rId6"/>
    <p:sldId id="288" r:id="rId7"/>
    <p:sldId id="319" r:id="rId8"/>
    <p:sldId id="287" r:id="rId9"/>
    <p:sldId id="308" r:id="rId10"/>
    <p:sldId id="307" r:id="rId11"/>
    <p:sldId id="320" r:id="rId12"/>
    <p:sldId id="302" r:id="rId13"/>
    <p:sldId id="316" r:id="rId14"/>
    <p:sldId id="324" r:id="rId15"/>
    <p:sldId id="323" r:id="rId16"/>
    <p:sldId id="322" r:id="rId17"/>
    <p:sldId id="321" r:id="rId18"/>
    <p:sldId id="328" r:id="rId19"/>
    <p:sldId id="315" r:id="rId20"/>
    <p:sldId id="309" r:id="rId21"/>
    <p:sldId id="310" r:id="rId22"/>
    <p:sldId id="312" r:id="rId23"/>
    <p:sldId id="260" r:id="rId24"/>
    <p:sldId id="326" r:id="rId25"/>
    <p:sldId id="327" r:id="rId26"/>
    <p:sldId id="333" r:id="rId27"/>
    <p:sldId id="332" r:id="rId28"/>
    <p:sldId id="331" r:id="rId29"/>
    <p:sldId id="330" r:id="rId30"/>
    <p:sldId id="32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103350"/>
    <a:srgbClr val="0C4360"/>
    <a:srgbClr val="1B6872"/>
    <a:srgbClr val="63B7C6"/>
    <a:srgbClr val="002136"/>
    <a:srgbClr val="0C75AC"/>
    <a:srgbClr val="002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3" autoAdjust="0"/>
    <p:restoredTop sz="94660"/>
  </p:normalViewPr>
  <p:slideViewPr>
    <p:cSldViewPr snapToGrid="0">
      <p:cViewPr varScale="1">
        <p:scale>
          <a:sx n="95" d="100"/>
          <a:sy n="95" d="100"/>
        </p:scale>
        <p:origin x="163" y="72"/>
      </p:cViewPr>
      <p:guideLst>
        <p:guide orient="horz" pos="2184"/>
        <p:guide pos="3840"/>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t Taylor" userId="80f34694380b01d0" providerId="LiveId" clId="{01D7942D-CAEA-4D7C-9BF2-BD8A98BF4CDC}"/>
    <pc:docChg chg="undo redo custSel modSld">
      <pc:chgData name="Ryant Taylor" userId="80f34694380b01d0" providerId="LiveId" clId="{01D7942D-CAEA-4D7C-9BF2-BD8A98BF4CDC}" dt="2026-07-20T18:50:23.906" v="554" actId="20577"/>
      <pc:docMkLst>
        <pc:docMk/>
      </pc:docMkLst>
      <pc:sldChg chg="modSp mod">
        <pc:chgData name="Ryant Taylor" userId="80f34694380b01d0" providerId="LiveId" clId="{01D7942D-CAEA-4D7C-9BF2-BD8A98BF4CDC}" dt="2026-07-20T18:50:23.906" v="554" actId="20577"/>
        <pc:sldMkLst>
          <pc:docMk/>
          <pc:sldMk cId="3031126939" sldId="286"/>
        </pc:sldMkLst>
        <pc:spChg chg="mod">
          <ac:chgData name="Ryant Taylor" userId="80f34694380b01d0" providerId="LiveId" clId="{01D7942D-CAEA-4D7C-9BF2-BD8A98BF4CDC}" dt="2026-07-20T18:50:23.906" v="554" actId="20577"/>
          <ac:spMkLst>
            <pc:docMk/>
            <pc:sldMk cId="3031126939" sldId="286"/>
            <ac:spMk id="4" creationId="{93A2F4B9-3123-EFBA-64F4-84E525894867}"/>
          </ac:spMkLst>
        </pc:spChg>
      </pc:sldChg>
      <pc:sldChg chg="modSp mod">
        <pc:chgData name="Ryant Taylor" userId="80f34694380b01d0" providerId="LiveId" clId="{01D7942D-CAEA-4D7C-9BF2-BD8A98BF4CDC}" dt="2026-07-20T05:27:38.569" v="19" actId="1076"/>
        <pc:sldMkLst>
          <pc:docMk/>
          <pc:sldMk cId="189646733" sldId="329"/>
        </pc:sldMkLst>
        <pc:spChg chg="mod">
          <ac:chgData name="Ryant Taylor" userId="80f34694380b01d0" providerId="LiveId" clId="{01D7942D-CAEA-4D7C-9BF2-BD8A98BF4CDC}" dt="2026-07-20T05:27:26.598" v="17" actId="20577"/>
          <ac:spMkLst>
            <pc:docMk/>
            <pc:sldMk cId="189646733" sldId="329"/>
            <ac:spMk id="4" creationId="{7B0F75EA-1A62-C298-B4FF-B37F1B9D5CCF}"/>
          </ac:spMkLst>
        </pc:spChg>
        <pc:spChg chg="mod">
          <ac:chgData name="Ryant Taylor" userId="80f34694380b01d0" providerId="LiveId" clId="{01D7942D-CAEA-4D7C-9BF2-BD8A98BF4CDC}" dt="2026-07-20T05:27:38.569" v="19" actId="1076"/>
          <ac:spMkLst>
            <pc:docMk/>
            <pc:sldMk cId="189646733" sldId="329"/>
            <ac:spMk id="5" creationId="{B9AF44C6-B9A8-547B-855E-A41FBE2D3678}"/>
          </ac:spMkLst>
        </pc:spChg>
        <pc:picChg chg="mod">
          <ac:chgData name="Ryant Taylor" userId="80f34694380b01d0" providerId="LiveId" clId="{01D7942D-CAEA-4D7C-9BF2-BD8A98BF4CDC}" dt="2026-07-20T05:27:22.943" v="15" actId="1076"/>
          <ac:picMkLst>
            <pc:docMk/>
            <pc:sldMk cId="189646733" sldId="329"/>
            <ac:picMk id="6" creationId="{5F41FAA5-2F74-E1BE-7FEB-E63374CA9889}"/>
          </ac:picMkLst>
        </pc:picChg>
      </pc:sldChg>
      <pc:sldChg chg="modSp mod">
        <pc:chgData name="Ryant Taylor" userId="80f34694380b01d0" providerId="LiveId" clId="{01D7942D-CAEA-4D7C-9BF2-BD8A98BF4CDC}" dt="2026-07-20T18:47:22.105" v="433" actId="20577"/>
        <pc:sldMkLst>
          <pc:docMk/>
          <pc:sldMk cId="1935313207" sldId="331"/>
        </pc:sldMkLst>
        <pc:spChg chg="mod">
          <ac:chgData name="Ryant Taylor" userId="80f34694380b01d0" providerId="LiveId" clId="{01D7942D-CAEA-4D7C-9BF2-BD8A98BF4CDC}" dt="2026-07-20T18:47:22.105" v="433" actId="20577"/>
          <ac:spMkLst>
            <pc:docMk/>
            <pc:sldMk cId="1935313207" sldId="331"/>
            <ac:spMk id="4" creationId="{444502CD-B705-87AF-4A2F-C9742897B717}"/>
          </ac:spMkLst>
        </pc:spChg>
      </pc:sldChg>
    </pc:docChg>
  </pc:docChgLst>
  <pc:docChgLst>
    <pc:chgData name="Veronica Ybarra" userId="ce50e67790fe7bdd" providerId="LiveId" clId="{D22A9BF3-B3DC-4D87-8AD5-B98DBC81B4EC}"/>
    <pc:docChg chg="undo custSel addSld delSld modSld">
      <pc:chgData name="Veronica Ybarra" userId="ce50e67790fe7bdd" providerId="LiveId" clId="{D22A9BF3-B3DC-4D87-8AD5-B98DBC81B4EC}" dt="2026-07-20T01:35:51.837" v="397" actId="478"/>
      <pc:docMkLst>
        <pc:docMk/>
      </pc:docMkLst>
      <pc:sldChg chg="modSp mod">
        <pc:chgData name="Veronica Ybarra" userId="ce50e67790fe7bdd" providerId="LiveId" clId="{D22A9BF3-B3DC-4D87-8AD5-B98DBC81B4EC}" dt="2026-07-19T21:18:55.930" v="93" actId="14100"/>
        <pc:sldMkLst>
          <pc:docMk/>
          <pc:sldMk cId="3946934594" sldId="256"/>
        </pc:sldMkLst>
        <pc:spChg chg="mod">
          <ac:chgData name="Veronica Ybarra" userId="ce50e67790fe7bdd" providerId="LiveId" clId="{D22A9BF3-B3DC-4D87-8AD5-B98DBC81B4EC}" dt="2026-07-19T21:18:36.749" v="78"/>
          <ac:spMkLst>
            <pc:docMk/>
            <pc:sldMk cId="3946934594" sldId="256"/>
            <ac:spMk id="3" creationId="{0D537F64-4C96-4AA8-BB21-E8053A3186DD}"/>
          </ac:spMkLst>
        </pc:spChg>
        <pc:spChg chg="mod">
          <ac:chgData name="Veronica Ybarra" userId="ce50e67790fe7bdd" providerId="LiveId" clId="{D22A9BF3-B3DC-4D87-8AD5-B98DBC81B4EC}" dt="2026-07-19T21:18:55.930" v="93" actId="14100"/>
          <ac:spMkLst>
            <pc:docMk/>
            <pc:sldMk cId="3946934594" sldId="256"/>
            <ac:spMk id="4" creationId="{D590E877-392C-D1F5-2F01-A4FF0D096661}"/>
          </ac:spMkLst>
        </pc:spChg>
      </pc:sldChg>
      <pc:sldChg chg="modSp mod">
        <pc:chgData name="Veronica Ybarra" userId="ce50e67790fe7bdd" providerId="LiveId" clId="{D22A9BF3-B3DC-4D87-8AD5-B98DBC81B4EC}" dt="2026-07-19T23:38:49.272" v="219" actId="6549"/>
        <pc:sldMkLst>
          <pc:docMk/>
          <pc:sldMk cId="709828751" sldId="260"/>
        </pc:sldMkLst>
        <pc:spChg chg="mod">
          <ac:chgData name="Veronica Ybarra" userId="ce50e67790fe7bdd" providerId="LiveId" clId="{D22A9BF3-B3DC-4D87-8AD5-B98DBC81B4EC}" dt="2026-07-19T23:38:41.852" v="215" actId="255"/>
          <ac:spMkLst>
            <pc:docMk/>
            <pc:sldMk cId="709828751" sldId="260"/>
            <ac:spMk id="4" creationId="{BD179B88-D43C-4A31-9A52-3498E9430782}"/>
          </ac:spMkLst>
        </pc:spChg>
        <pc:spChg chg="mod">
          <ac:chgData name="Veronica Ybarra" userId="ce50e67790fe7bdd" providerId="LiveId" clId="{D22A9BF3-B3DC-4D87-8AD5-B98DBC81B4EC}" dt="2026-07-19T23:38:49.272" v="219" actId="6549"/>
          <ac:spMkLst>
            <pc:docMk/>
            <pc:sldMk cId="709828751" sldId="260"/>
            <ac:spMk id="5" creationId="{DCDDBE65-9AB1-4989-AF86-726591A6A128}"/>
          </ac:spMkLst>
        </pc:spChg>
      </pc:sldChg>
      <pc:sldChg chg="modSp mod">
        <pc:chgData name="Veronica Ybarra" userId="ce50e67790fe7bdd" providerId="LiveId" clId="{D22A9BF3-B3DC-4D87-8AD5-B98DBC81B4EC}" dt="2026-07-19T21:20:34.819" v="97" actId="27636"/>
        <pc:sldMkLst>
          <pc:docMk/>
          <pc:sldMk cId="3031126939" sldId="286"/>
        </pc:sldMkLst>
        <pc:spChg chg="mod">
          <ac:chgData name="Veronica Ybarra" userId="ce50e67790fe7bdd" providerId="LiveId" clId="{D22A9BF3-B3DC-4D87-8AD5-B98DBC81B4EC}" dt="2026-07-19T21:20:34.819" v="97" actId="27636"/>
          <ac:spMkLst>
            <pc:docMk/>
            <pc:sldMk cId="3031126939" sldId="286"/>
            <ac:spMk id="4" creationId="{93A2F4B9-3123-EFBA-64F4-84E525894867}"/>
          </ac:spMkLst>
        </pc:spChg>
      </pc:sldChg>
      <pc:sldChg chg="modSp mod">
        <pc:chgData name="Veronica Ybarra" userId="ce50e67790fe7bdd" providerId="LiveId" clId="{D22A9BF3-B3DC-4D87-8AD5-B98DBC81B4EC}" dt="2026-07-19T21:27:10.724" v="170" actId="12"/>
        <pc:sldMkLst>
          <pc:docMk/>
          <pc:sldMk cId="1683132841" sldId="287"/>
        </pc:sldMkLst>
        <pc:spChg chg="mod">
          <ac:chgData name="Veronica Ybarra" userId="ce50e67790fe7bdd" providerId="LiveId" clId="{D22A9BF3-B3DC-4D87-8AD5-B98DBC81B4EC}" dt="2026-07-19T21:27:10.724" v="170" actId="12"/>
          <ac:spMkLst>
            <pc:docMk/>
            <pc:sldMk cId="1683132841" sldId="287"/>
            <ac:spMk id="4" creationId="{BC5F338E-8B33-602C-6F69-D88C8FB811A4}"/>
          </ac:spMkLst>
        </pc:spChg>
      </pc:sldChg>
      <pc:sldChg chg="modSp mod">
        <pc:chgData name="Veronica Ybarra" userId="ce50e67790fe7bdd" providerId="LiveId" clId="{D22A9BF3-B3DC-4D87-8AD5-B98DBC81B4EC}" dt="2026-07-19T21:24:42.366" v="137" actId="255"/>
        <pc:sldMkLst>
          <pc:docMk/>
          <pc:sldMk cId="847751575" sldId="288"/>
        </pc:sldMkLst>
        <pc:spChg chg="mod">
          <ac:chgData name="Veronica Ybarra" userId="ce50e67790fe7bdd" providerId="LiveId" clId="{D22A9BF3-B3DC-4D87-8AD5-B98DBC81B4EC}" dt="2026-07-19T21:23:58.264" v="135" actId="1076"/>
          <ac:spMkLst>
            <pc:docMk/>
            <pc:sldMk cId="847751575" sldId="288"/>
            <ac:spMk id="2" creationId="{BA3F6CBE-DED9-1249-F559-D35A9AC9165D}"/>
          </ac:spMkLst>
        </pc:spChg>
        <pc:spChg chg="mod">
          <ac:chgData name="Veronica Ybarra" userId="ce50e67790fe7bdd" providerId="LiveId" clId="{D22A9BF3-B3DC-4D87-8AD5-B98DBC81B4EC}" dt="2026-07-19T21:24:42.366" v="137" actId="255"/>
          <ac:spMkLst>
            <pc:docMk/>
            <pc:sldMk cId="847751575" sldId="288"/>
            <ac:spMk id="4" creationId="{29A841E2-1911-19E5-A646-80D3D5F7E82A}"/>
          </ac:spMkLst>
        </pc:spChg>
        <pc:spChg chg="mod">
          <ac:chgData name="Veronica Ybarra" userId="ce50e67790fe7bdd" providerId="LiveId" clId="{D22A9BF3-B3DC-4D87-8AD5-B98DBC81B4EC}" dt="2026-07-19T21:23:58.264" v="135" actId="1076"/>
          <ac:spMkLst>
            <pc:docMk/>
            <pc:sldMk cId="847751575" sldId="288"/>
            <ac:spMk id="5" creationId="{B111552F-0DCA-462B-2101-27F8E3CD3F9A}"/>
          </ac:spMkLst>
        </pc:spChg>
        <pc:spChg chg="mod">
          <ac:chgData name="Veronica Ybarra" userId="ce50e67790fe7bdd" providerId="LiveId" clId="{D22A9BF3-B3DC-4D87-8AD5-B98DBC81B4EC}" dt="2026-07-19T21:23:58.264" v="135" actId="1076"/>
          <ac:spMkLst>
            <pc:docMk/>
            <pc:sldMk cId="847751575" sldId="288"/>
            <ac:spMk id="6" creationId="{D5B02346-31C3-9292-3FE6-4D0F853B016B}"/>
          </ac:spMkLst>
        </pc:spChg>
        <pc:spChg chg="mod">
          <ac:chgData name="Veronica Ybarra" userId="ce50e67790fe7bdd" providerId="LiveId" clId="{D22A9BF3-B3DC-4D87-8AD5-B98DBC81B4EC}" dt="2026-07-19T21:23:58.264" v="135" actId="1076"/>
          <ac:spMkLst>
            <pc:docMk/>
            <pc:sldMk cId="847751575" sldId="288"/>
            <ac:spMk id="7" creationId="{C21E0742-A4E2-C6E2-481D-5CD3E2220C69}"/>
          </ac:spMkLst>
        </pc:spChg>
        <pc:spChg chg="mod">
          <ac:chgData name="Veronica Ybarra" userId="ce50e67790fe7bdd" providerId="LiveId" clId="{D22A9BF3-B3DC-4D87-8AD5-B98DBC81B4EC}" dt="2026-07-19T21:23:58.264" v="135" actId="1076"/>
          <ac:spMkLst>
            <pc:docMk/>
            <pc:sldMk cId="847751575" sldId="288"/>
            <ac:spMk id="8" creationId="{7B28C20F-0842-6E4B-0AB5-2743F14052C7}"/>
          </ac:spMkLst>
        </pc:spChg>
        <pc:spChg chg="mod">
          <ac:chgData name="Veronica Ybarra" userId="ce50e67790fe7bdd" providerId="LiveId" clId="{D22A9BF3-B3DC-4D87-8AD5-B98DBC81B4EC}" dt="2026-07-19T21:23:58.264" v="135" actId="1076"/>
          <ac:spMkLst>
            <pc:docMk/>
            <pc:sldMk cId="847751575" sldId="288"/>
            <ac:spMk id="9" creationId="{FAA0C1E9-022F-6639-4B3A-CBC074730E1D}"/>
          </ac:spMkLst>
        </pc:spChg>
      </pc:sldChg>
      <pc:sldChg chg="modSp mod">
        <pc:chgData name="Veronica Ybarra" userId="ce50e67790fe7bdd" providerId="LiveId" clId="{D22A9BF3-B3DC-4D87-8AD5-B98DBC81B4EC}" dt="2026-07-20T01:20:14.969" v="342" actId="120"/>
        <pc:sldMkLst>
          <pc:docMk/>
          <pc:sldMk cId="3812541864" sldId="302"/>
        </pc:sldMkLst>
        <pc:spChg chg="mod">
          <ac:chgData name="Veronica Ybarra" userId="ce50e67790fe7bdd" providerId="LiveId" clId="{D22A9BF3-B3DC-4D87-8AD5-B98DBC81B4EC}" dt="2026-07-20T01:20:14.969" v="342" actId="120"/>
          <ac:spMkLst>
            <pc:docMk/>
            <pc:sldMk cId="3812541864" sldId="302"/>
            <ac:spMk id="4" creationId="{D97C91FC-4EBF-3F51-1E21-69527A081022}"/>
          </ac:spMkLst>
        </pc:spChg>
      </pc:sldChg>
      <pc:sldChg chg="add del">
        <pc:chgData name="Veronica Ybarra" userId="ce50e67790fe7bdd" providerId="LiveId" clId="{D22A9BF3-B3DC-4D87-8AD5-B98DBC81B4EC}" dt="2026-07-19T21:27:52.823" v="172"/>
        <pc:sldMkLst>
          <pc:docMk/>
          <pc:sldMk cId="742417271" sldId="307"/>
        </pc:sldMkLst>
      </pc:sldChg>
      <pc:sldChg chg="modSp mod">
        <pc:chgData name="Veronica Ybarra" userId="ce50e67790fe7bdd" providerId="LiveId" clId="{D22A9BF3-B3DC-4D87-8AD5-B98DBC81B4EC}" dt="2026-07-20T01:23:32.460" v="374" actId="6549"/>
        <pc:sldMkLst>
          <pc:docMk/>
          <pc:sldMk cId="3128702799" sldId="309"/>
        </pc:sldMkLst>
        <pc:spChg chg="mod">
          <ac:chgData name="Veronica Ybarra" userId="ce50e67790fe7bdd" providerId="LiveId" clId="{D22A9BF3-B3DC-4D87-8AD5-B98DBC81B4EC}" dt="2026-07-20T01:23:32.460" v="374" actId="6549"/>
          <ac:spMkLst>
            <pc:docMk/>
            <pc:sldMk cId="3128702799" sldId="309"/>
            <ac:spMk id="4" creationId="{D4474530-36D7-6BA1-1D16-7902E9E97DB7}"/>
          </ac:spMkLst>
        </pc:spChg>
      </pc:sldChg>
      <pc:sldChg chg="modSp mod">
        <pc:chgData name="Veronica Ybarra" userId="ce50e67790fe7bdd" providerId="LiveId" clId="{D22A9BF3-B3DC-4D87-8AD5-B98DBC81B4EC}" dt="2026-07-19T23:52:01.763" v="280" actId="108"/>
        <pc:sldMkLst>
          <pc:docMk/>
          <pc:sldMk cId="1359804455" sldId="310"/>
        </pc:sldMkLst>
        <pc:spChg chg="mod">
          <ac:chgData name="Veronica Ybarra" userId="ce50e67790fe7bdd" providerId="LiveId" clId="{D22A9BF3-B3DC-4D87-8AD5-B98DBC81B4EC}" dt="2026-07-19T23:51:10.329" v="275" actId="2711"/>
          <ac:spMkLst>
            <pc:docMk/>
            <pc:sldMk cId="1359804455" sldId="310"/>
            <ac:spMk id="2" creationId="{01DDB869-C04D-6F55-F7A1-3BB0D0084F4B}"/>
          </ac:spMkLst>
        </pc:spChg>
        <pc:spChg chg="mod">
          <ac:chgData name="Veronica Ybarra" userId="ce50e67790fe7bdd" providerId="LiveId" clId="{D22A9BF3-B3DC-4D87-8AD5-B98DBC81B4EC}" dt="2026-07-19T23:51:48.157" v="279" actId="255"/>
          <ac:spMkLst>
            <pc:docMk/>
            <pc:sldMk cId="1359804455" sldId="310"/>
            <ac:spMk id="4" creationId="{0C13E698-4924-2468-C5FF-2B5D0C8D1040}"/>
          </ac:spMkLst>
        </pc:spChg>
        <pc:spChg chg="mod">
          <ac:chgData name="Veronica Ybarra" userId="ce50e67790fe7bdd" providerId="LiveId" clId="{D22A9BF3-B3DC-4D87-8AD5-B98DBC81B4EC}" dt="2026-07-19T23:52:01.763" v="280" actId="108"/>
          <ac:spMkLst>
            <pc:docMk/>
            <pc:sldMk cId="1359804455" sldId="310"/>
            <ac:spMk id="5" creationId="{C4F7B0F3-4F90-1EE8-142F-BCDE30420BBD}"/>
          </ac:spMkLst>
        </pc:spChg>
      </pc:sldChg>
      <pc:sldChg chg="modSp mod">
        <pc:chgData name="Veronica Ybarra" userId="ce50e67790fe7bdd" providerId="LiveId" clId="{D22A9BF3-B3DC-4D87-8AD5-B98DBC81B4EC}" dt="2026-07-19T23:50:40.131" v="274" actId="255"/>
        <pc:sldMkLst>
          <pc:docMk/>
          <pc:sldMk cId="1608510999" sldId="312"/>
        </pc:sldMkLst>
        <pc:spChg chg="mod">
          <ac:chgData name="Veronica Ybarra" userId="ce50e67790fe7bdd" providerId="LiveId" clId="{D22A9BF3-B3DC-4D87-8AD5-B98DBC81B4EC}" dt="2026-07-19T23:50:33.235" v="272" actId="255"/>
          <ac:spMkLst>
            <pc:docMk/>
            <pc:sldMk cId="1608510999" sldId="312"/>
            <ac:spMk id="4" creationId="{9577EE12-73C9-A8C4-9C88-F99EC873A673}"/>
          </ac:spMkLst>
        </pc:spChg>
        <pc:spChg chg="mod">
          <ac:chgData name="Veronica Ybarra" userId="ce50e67790fe7bdd" providerId="LiveId" clId="{D22A9BF3-B3DC-4D87-8AD5-B98DBC81B4EC}" dt="2026-07-19T23:50:37.955" v="273" actId="255"/>
          <ac:spMkLst>
            <pc:docMk/>
            <pc:sldMk cId="1608510999" sldId="312"/>
            <ac:spMk id="5" creationId="{D4EF3526-4E13-CD24-BE10-5C99CB76DE24}"/>
          </ac:spMkLst>
        </pc:spChg>
        <pc:spChg chg="mod">
          <ac:chgData name="Veronica Ybarra" userId="ce50e67790fe7bdd" providerId="LiveId" clId="{D22A9BF3-B3DC-4D87-8AD5-B98DBC81B4EC}" dt="2026-07-19T23:50:40.131" v="274" actId="255"/>
          <ac:spMkLst>
            <pc:docMk/>
            <pc:sldMk cId="1608510999" sldId="312"/>
            <ac:spMk id="6" creationId="{121C0D56-6F22-DD33-FB8A-E35B98B90EA0}"/>
          </ac:spMkLst>
        </pc:spChg>
      </pc:sldChg>
      <pc:sldChg chg="modSp mod">
        <pc:chgData name="Veronica Ybarra" userId="ce50e67790fe7bdd" providerId="LiveId" clId="{D22A9BF3-B3DC-4D87-8AD5-B98DBC81B4EC}" dt="2026-07-19T23:55:47.810" v="306" actId="6549"/>
        <pc:sldMkLst>
          <pc:docMk/>
          <pc:sldMk cId="2245114897" sldId="315"/>
        </pc:sldMkLst>
        <pc:spChg chg="mod">
          <ac:chgData name="Veronica Ybarra" userId="ce50e67790fe7bdd" providerId="LiveId" clId="{D22A9BF3-B3DC-4D87-8AD5-B98DBC81B4EC}" dt="2026-07-19T23:53:27.836" v="291" actId="6549"/>
          <ac:spMkLst>
            <pc:docMk/>
            <pc:sldMk cId="2245114897" sldId="315"/>
            <ac:spMk id="4" creationId="{D8152F05-D8D3-2C27-F4FC-9438BFACEDA2}"/>
          </ac:spMkLst>
        </pc:spChg>
        <pc:spChg chg="mod">
          <ac:chgData name="Veronica Ybarra" userId="ce50e67790fe7bdd" providerId="LiveId" clId="{D22A9BF3-B3DC-4D87-8AD5-B98DBC81B4EC}" dt="2026-07-19T23:55:47.810" v="306" actId="6549"/>
          <ac:spMkLst>
            <pc:docMk/>
            <pc:sldMk cId="2245114897" sldId="315"/>
            <ac:spMk id="11" creationId="{8DE8F0C9-FE2C-B860-C50B-FEF5E5EB659C}"/>
          </ac:spMkLst>
        </pc:spChg>
      </pc:sldChg>
      <pc:sldChg chg="modSp mod">
        <pc:chgData name="Veronica Ybarra" userId="ce50e67790fe7bdd" providerId="LiveId" clId="{D22A9BF3-B3DC-4D87-8AD5-B98DBC81B4EC}" dt="2026-07-20T01:20:29.919" v="345" actId="120"/>
        <pc:sldMkLst>
          <pc:docMk/>
          <pc:sldMk cId="784463024" sldId="316"/>
        </pc:sldMkLst>
        <pc:spChg chg="mod">
          <ac:chgData name="Veronica Ybarra" userId="ce50e67790fe7bdd" providerId="LiveId" clId="{D22A9BF3-B3DC-4D87-8AD5-B98DBC81B4EC}" dt="2026-07-20T01:20:29.919" v="345" actId="120"/>
          <ac:spMkLst>
            <pc:docMk/>
            <pc:sldMk cId="784463024" sldId="316"/>
            <ac:spMk id="2" creationId="{4CAEE08C-4968-7B42-0EC4-537E29F923FD}"/>
          </ac:spMkLst>
        </pc:spChg>
      </pc:sldChg>
      <pc:sldChg chg="modSp mod">
        <pc:chgData name="Veronica Ybarra" userId="ce50e67790fe7bdd" providerId="LiveId" clId="{D22A9BF3-B3DC-4D87-8AD5-B98DBC81B4EC}" dt="2026-07-19T21:28:23.038" v="173" actId="2711"/>
        <pc:sldMkLst>
          <pc:docMk/>
          <pc:sldMk cId="2908122770" sldId="319"/>
        </pc:sldMkLst>
        <pc:spChg chg="mod">
          <ac:chgData name="Veronica Ybarra" userId="ce50e67790fe7bdd" providerId="LiveId" clId="{D22A9BF3-B3DC-4D87-8AD5-B98DBC81B4EC}" dt="2026-07-19T21:28:23.038" v="173" actId="2711"/>
          <ac:spMkLst>
            <pc:docMk/>
            <pc:sldMk cId="2908122770" sldId="319"/>
            <ac:spMk id="4" creationId="{47F0C82C-4F72-20D4-E726-1F43E7C1B002}"/>
          </ac:spMkLst>
        </pc:spChg>
      </pc:sldChg>
      <pc:sldChg chg="addSp delSp modSp mod modClrScheme chgLayout">
        <pc:chgData name="Veronica Ybarra" userId="ce50e67790fe7bdd" providerId="LiveId" clId="{D22A9BF3-B3DC-4D87-8AD5-B98DBC81B4EC}" dt="2026-07-20T01:35:51.837" v="397" actId="478"/>
        <pc:sldMkLst>
          <pc:docMk/>
          <pc:sldMk cId="3170812124" sldId="320"/>
        </pc:sldMkLst>
        <pc:spChg chg="mod modVis">
          <ac:chgData name="Veronica Ybarra" userId="ce50e67790fe7bdd" providerId="LiveId" clId="{D22A9BF3-B3DC-4D87-8AD5-B98DBC81B4EC}" dt="2026-07-20T01:30:54.626" v="384" actId="26606"/>
          <ac:spMkLst>
            <pc:docMk/>
            <pc:sldMk cId="3170812124" sldId="320"/>
            <ac:spMk id="3" creationId="{62B068DF-1EAB-9D2D-D2C9-C8D880522BD9}"/>
          </ac:spMkLst>
        </pc:spChg>
        <pc:spChg chg="add del mod">
          <ac:chgData name="Veronica Ybarra" userId="ce50e67790fe7bdd" providerId="LiveId" clId="{D22A9BF3-B3DC-4D87-8AD5-B98DBC81B4EC}" dt="2026-07-20T01:30:54.626" v="384" actId="26606"/>
          <ac:spMkLst>
            <pc:docMk/>
            <pc:sldMk cId="3170812124" sldId="320"/>
            <ac:spMk id="4" creationId="{785D6270-9460-CBAD-31A5-8FEFF3ACC9A8}"/>
          </ac:spMkLst>
        </pc:spChg>
        <pc:spChg chg="add del mod">
          <ac:chgData name="Veronica Ybarra" userId="ce50e67790fe7bdd" providerId="LiveId" clId="{D22A9BF3-B3DC-4D87-8AD5-B98DBC81B4EC}" dt="2026-07-20T01:30:54.626" v="384" actId="26606"/>
          <ac:spMkLst>
            <pc:docMk/>
            <pc:sldMk cId="3170812124" sldId="320"/>
            <ac:spMk id="7" creationId="{FAC15469-34D9-5F6F-89EF-76672BD714A3}"/>
          </ac:spMkLst>
        </pc:spChg>
        <pc:spChg chg="add del mod">
          <ac:chgData name="Veronica Ybarra" userId="ce50e67790fe7bdd" providerId="LiveId" clId="{D22A9BF3-B3DC-4D87-8AD5-B98DBC81B4EC}" dt="2026-07-20T01:17:38.513" v="312" actId="26606"/>
          <ac:spMkLst>
            <pc:docMk/>
            <pc:sldMk cId="3170812124" sldId="320"/>
            <ac:spMk id="9" creationId="{D15C5BBD-DA30-73DF-BDB8-75A8641EC09A}"/>
          </ac:spMkLst>
        </pc:spChg>
        <pc:spChg chg="add del mod">
          <ac:chgData name="Veronica Ybarra" userId="ce50e67790fe7bdd" providerId="LiveId" clId="{D22A9BF3-B3DC-4D87-8AD5-B98DBC81B4EC}" dt="2026-07-20T01:17:36.468" v="310" actId="26606"/>
          <ac:spMkLst>
            <pc:docMk/>
            <pc:sldMk cId="3170812124" sldId="320"/>
            <ac:spMk id="10" creationId="{644C8981-E281-A869-51F4-D43B1A7D91D0}"/>
          </ac:spMkLst>
        </pc:spChg>
        <pc:spChg chg="add del mod">
          <ac:chgData name="Veronica Ybarra" userId="ce50e67790fe7bdd" providerId="LiveId" clId="{D22A9BF3-B3DC-4D87-8AD5-B98DBC81B4EC}" dt="2026-07-20T01:17:38.513" v="312" actId="26606"/>
          <ac:spMkLst>
            <pc:docMk/>
            <pc:sldMk cId="3170812124" sldId="320"/>
            <ac:spMk id="12" creationId="{785D6270-9460-CBAD-31A5-8FEFF3ACC9A8}"/>
          </ac:spMkLst>
        </pc:spChg>
        <pc:spChg chg="add del mod">
          <ac:chgData name="Veronica Ybarra" userId="ce50e67790fe7bdd" providerId="LiveId" clId="{D22A9BF3-B3DC-4D87-8AD5-B98DBC81B4EC}" dt="2026-07-20T01:17:39.669" v="314" actId="26606"/>
          <ac:spMkLst>
            <pc:docMk/>
            <pc:sldMk cId="3170812124" sldId="320"/>
            <ac:spMk id="14" creationId="{785D6270-9460-CBAD-31A5-8FEFF3ACC9A8}"/>
          </ac:spMkLst>
        </pc:spChg>
        <pc:spChg chg="add del mod">
          <ac:chgData name="Veronica Ybarra" userId="ce50e67790fe7bdd" providerId="LiveId" clId="{D22A9BF3-B3DC-4D87-8AD5-B98DBC81B4EC}" dt="2026-07-20T01:17:44.449" v="316" actId="26606"/>
          <ac:spMkLst>
            <pc:docMk/>
            <pc:sldMk cId="3170812124" sldId="320"/>
            <ac:spMk id="16" creationId="{785D6270-9460-CBAD-31A5-8FEFF3ACC9A8}"/>
          </ac:spMkLst>
        </pc:spChg>
        <pc:spChg chg="add del mod">
          <ac:chgData name="Veronica Ybarra" userId="ce50e67790fe7bdd" providerId="LiveId" clId="{D22A9BF3-B3DC-4D87-8AD5-B98DBC81B4EC}" dt="2026-07-20T01:17:46.279" v="318" actId="26606"/>
          <ac:spMkLst>
            <pc:docMk/>
            <pc:sldMk cId="3170812124" sldId="320"/>
            <ac:spMk id="18" creationId="{5996DB4A-E13F-B312-FAFB-10E2E3F29BEE}"/>
          </ac:spMkLst>
        </pc:spChg>
        <pc:spChg chg="add del mod">
          <ac:chgData name="Veronica Ybarra" userId="ce50e67790fe7bdd" providerId="LiveId" clId="{D22A9BF3-B3DC-4D87-8AD5-B98DBC81B4EC}" dt="2026-07-20T01:17:50.126" v="320" actId="26606"/>
          <ac:spMkLst>
            <pc:docMk/>
            <pc:sldMk cId="3170812124" sldId="320"/>
            <ac:spMk id="21" creationId="{785D6270-9460-CBAD-31A5-8FEFF3ACC9A8}"/>
          </ac:spMkLst>
        </pc:spChg>
        <pc:spChg chg="add del mod">
          <ac:chgData name="Veronica Ybarra" userId="ce50e67790fe7bdd" providerId="LiveId" clId="{D22A9BF3-B3DC-4D87-8AD5-B98DBC81B4EC}" dt="2026-07-20T01:17:54.531" v="322" actId="26606"/>
          <ac:spMkLst>
            <pc:docMk/>
            <pc:sldMk cId="3170812124" sldId="320"/>
            <ac:spMk id="24" creationId="{B2353D71-4586-15DD-A37E-AC52ADE75662}"/>
          </ac:spMkLst>
        </pc:spChg>
        <pc:spChg chg="add del mod">
          <ac:chgData name="Veronica Ybarra" userId="ce50e67790fe7bdd" providerId="LiveId" clId="{D22A9BF3-B3DC-4D87-8AD5-B98DBC81B4EC}" dt="2026-07-20T01:17:54.531" v="322" actId="26606"/>
          <ac:spMkLst>
            <pc:docMk/>
            <pc:sldMk cId="3170812124" sldId="320"/>
            <ac:spMk id="25" creationId="{785D6270-9460-CBAD-31A5-8FEFF3ACC9A8}"/>
          </ac:spMkLst>
        </pc:spChg>
        <pc:graphicFrameChg chg="add del">
          <ac:chgData name="Veronica Ybarra" userId="ce50e67790fe7bdd" providerId="LiveId" clId="{D22A9BF3-B3DC-4D87-8AD5-B98DBC81B4EC}" dt="2026-07-20T01:17:36.468" v="310" actId="26606"/>
          <ac:graphicFrameMkLst>
            <pc:docMk/>
            <pc:sldMk cId="3170812124" sldId="320"/>
            <ac:graphicFrameMk id="6" creationId="{7F26EDAF-D576-DEFE-E5E0-734D2637BDA1}"/>
          </ac:graphicFrameMkLst>
        </pc:graphicFrameChg>
        <pc:graphicFrameChg chg="add del">
          <ac:chgData name="Veronica Ybarra" userId="ce50e67790fe7bdd" providerId="LiveId" clId="{D22A9BF3-B3DC-4D87-8AD5-B98DBC81B4EC}" dt="2026-07-20T01:17:46.279" v="318" actId="26606"/>
          <ac:graphicFrameMkLst>
            <pc:docMk/>
            <pc:sldMk cId="3170812124" sldId="320"/>
            <ac:graphicFrameMk id="19" creationId="{6E7C59DF-03F1-D122-4C84-2010D7293B01}"/>
          </ac:graphicFrameMkLst>
        </pc:graphicFrameChg>
        <pc:picChg chg="add del mod modCrop">
          <ac:chgData name="Veronica Ybarra" userId="ce50e67790fe7bdd" providerId="LiveId" clId="{D22A9BF3-B3DC-4D87-8AD5-B98DBC81B4EC}" dt="2026-07-20T01:35:51.837" v="397" actId="478"/>
          <ac:picMkLst>
            <pc:docMk/>
            <pc:sldMk cId="3170812124" sldId="320"/>
            <ac:picMk id="5" creationId="{9EAEABC9-6550-DD04-7EB4-F255DFAE36DA}"/>
          </ac:picMkLst>
        </pc:picChg>
        <pc:picChg chg="add del">
          <ac:chgData name="Veronica Ybarra" userId="ce50e67790fe7bdd" providerId="LiveId" clId="{D22A9BF3-B3DC-4D87-8AD5-B98DBC81B4EC}" dt="2026-07-20T01:17:50.126" v="320" actId="26606"/>
          <ac:picMkLst>
            <pc:docMk/>
            <pc:sldMk cId="3170812124" sldId="320"/>
            <ac:picMk id="22" creationId="{7AE23747-FC8B-5ECC-8E8D-48D40438F243}"/>
          </ac:picMkLst>
        </pc:picChg>
      </pc:sldChg>
      <pc:sldChg chg="modSp mod">
        <pc:chgData name="Veronica Ybarra" userId="ce50e67790fe7bdd" providerId="LiveId" clId="{D22A9BF3-B3DC-4D87-8AD5-B98DBC81B4EC}" dt="2026-07-20T01:22:57.719" v="372" actId="120"/>
        <pc:sldMkLst>
          <pc:docMk/>
          <pc:sldMk cId="3624082361" sldId="321"/>
        </pc:sldMkLst>
        <pc:spChg chg="mod">
          <ac:chgData name="Veronica Ybarra" userId="ce50e67790fe7bdd" providerId="LiveId" clId="{D22A9BF3-B3DC-4D87-8AD5-B98DBC81B4EC}" dt="2026-07-20T01:22:57.719" v="372" actId="120"/>
          <ac:spMkLst>
            <pc:docMk/>
            <pc:sldMk cId="3624082361" sldId="321"/>
            <ac:spMk id="12" creationId="{0EB0B363-ADE1-9C77-DF39-0D9468AEA027}"/>
          </ac:spMkLst>
        </pc:spChg>
      </pc:sldChg>
      <pc:sldChg chg="modSp mod">
        <pc:chgData name="Veronica Ybarra" userId="ce50e67790fe7bdd" providerId="LiveId" clId="{D22A9BF3-B3DC-4D87-8AD5-B98DBC81B4EC}" dt="2026-07-20T01:22:44.567" v="370" actId="120"/>
        <pc:sldMkLst>
          <pc:docMk/>
          <pc:sldMk cId="3197488714" sldId="322"/>
        </pc:sldMkLst>
        <pc:spChg chg="mod">
          <ac:chgData name="Veronica Ybarra" userId="ce50e67790fe7bdd" providerId="LiveId" clId="{D22A9BF3-B3DC-4D87-8AD5-B98DBC81B4EC}" dt="2026-07-20T01:22:44.567" v="370" actId="120"/>
          <ac:spMkLst>
            <pc:docMk/>
            <pc:sldMk cId="3197488714" sldId="322"/>
            <ac:spMk id="2" creationId="{749CA19C-B7C6-94E1-E84B-2780F1C3E205}"/>
          </ac:spMkLst>
        </pc:spChg>
      </pc:sldChg>
      <pc:sldChg chg="modSp mod">
        <pc:chgData name="Veronica Ybarra" userId="ce50e67790fe7bdd" providerId="LiveId" clId="{D22A9BF3-B3DC-4D87-8AD5-B98DBC81B4EC}" dt="2026-07-20T01:22:26.132" v="367" actId="948"/>
        <pc:sldMkLst>
          <pc:docMk/>
          <pc:sldMk cId="1457262694" sldId="323"/>
        </pc:sldMkLst>
        <pc:spChg chg="mod">
          <ac:chgData name="Veronica Ybarra" userId="ce50e67790fe7bdd" providerId="LiveId" clId="{D22A9BF3-B3DC-4D87-8AD5-B98DBC81B4EC}" dt="2026-07-20T01:22:26.132" v="367" actId="948"/>
          <ac:spMkLst>
            <pc:docMk/>
            <pc:sldMk cId="1457262694" sldId="323"/>
            <ac:spMk id="4" creationId="{053B21EE-58AE-7321-7AB7-9FF643E3F6C6}"/>
          </ac:spMkLst>
        </pc:spChg>
      </pc:sldChg>
      <pc:sldChg chg="modSp mod">
        <pc:chgData name="Veronica Ybarra" userId="ce50e67790fe7bdd" providerId="LiveId" clId="{D22A9BF3-B3DC-4D87-8AD5-B98DBC81B4EC}" dt="2026-07-20T01:20:42.392" v="347" actId="255"/>
        <pc:sldMkLst>
          <pc:docMk/>
          <pc:sldMk cId="2460831019" sldId="324"/>
        </pc:sldMkLst>
        <pc:spChg chg="mod">
          <ac:chgData name="Veronica Ybarra" userId="ce50e67790fe7bdd" providerId="LiveId" clId="{D22A9BF3-B3DC-4D87-8AD5-B98DBC81B4EC}" dt="2026-07-20T01:20:42.392" v="347" actId="255"/>
          <ac:spMkLst>
            <pc:docMk/>
            <pc:sldMk cId="2460831019" sldId="324"/>
            <ac:spMk id="9" creationId="{4630F7DC-D33E-B134-535B-171133C65475}"/>
          </ac:spMkLst>
        </pc:spChg>
      </pc:sldChg>
      <pc:sldChg chg="modSp mod">
        <pc:chgData name="Veronica Ybarra" userId="ce50e67790fe7bdd" providerId="LiveId" clId="{D22A9BF3-B3DC-4D87-8AD5-B98DBC81B4EC}" dt="2026-07-19T23:46:18.911" v="246" actId="1582"/>
        <pc:sldMkLst>
          <pc:docMk/>
          <pc:sldMk cId="959085031" sldId="326"/>
        </pc:sldMkLst>
        <pc:spChg chg="mod">
          <ac:chgData name="Veronica Ybarra" userId="ce50e67790fe7bdd" providerId="LiveId" clId="{D22A9BF3-B3DC-4D87-8AD5-B98DBC81B4EC}" dt="2026-07-19T23:44:35.289" v="237" actId="20577"/>
          <ac:spMkLst>
            <pc:docMk/>
            <pc:sldMk cId="959085031" sldId="326"/>
            <ac:spMk id="4" creationId="{28156CAF-F5E6-4577-B991-3EEEF315D557}"/>
          </ac:spMkLst>
        </pc:spChg>
        <pc:spChg chg="mod">
          <ac:chgData name="Veronica Ybarra" userId="ce50e67790fe7bdd" providerId="LiveId" clId="{D22A9BF3-B3DC-4D87-8AD5-B98DBC81B4EC}" dt="2026-07-19T23:46:18.911" v="246" actId="1582"/>
          <ac:spMkLst>
            <pc:docMk/>
            <pc:sldMk cId="959085031" sldId="326"/>
            <ac:spMk id="5" creationId="{5EE0F1DF-F950-3F63-5714-6783B89C3CDC}"/>
          </ac:spMkLst>
        </pc:spChg>
      </pc:sldChg>
      <pc:sldChg chg="modSp mod">
        <pc:chgData name="Veronica Ybarra" userId="ce50e67790fe7bdd" providerId="LiveId" clId="{D22A9BF3-B3DC-4D87-8AD5-B98DBC81B4EC}" dt="2026-07-19T23:42:33.110" v="235" actId="207"/>
        <pc:sldMkLst>
          <pc:docMk/>
          <pc:sldMk cId="1534441095" sldId="327"/>
        </pc:sldMkLst>
        <pc:spChg chg="mod">
          <ac:chgData name="Veronica Ybarra" userId="ce50e67790fe7bdd" providerId="LiveId" clId="{D22A9BF3-B3DC-4D87-8AD5-B98DBC81B4EC}" dt="2026-07-19T23:42:33.110" v="235" actId="207"/>
          <ac:spMkLst>
            <pc:docMk/>
            <pc:sldMk cId="1534441095" sldId="327"/>
            <ac:spMk id="5" creationId="{A7838635-5B2F-F9B1-6B31-D96A8B7EB25B}"/>
          </ac:spMkLst>
        </pc:spChg>
      </pc:sldChg>
      <pc:sldChg chg="addSp delSp modSp mod">
        <pc:chgData name="Veronica Ybarra" userId="ce50e67790fe7bdd" providerId="LiveId" clId="{D22A9BF3-B3DC-4D87-8AD5-B98DBC81B4EC}" dt="2026-07-20T01:08:19.292" v="308" actId="22"/>
        <pc:sldMkLst>
          <pc:docMk/>
          <pc:sldMk cId="266060806" sldId="328"/>
        </pc:sldMkLst>
        <pc:spChg chg="mod">
          <ac:chgData name="Veronica Ybarra" userId="ce50e67790fe7bdd" providerId="LiveId" clId="{D22A9BF3-B3DC-4D87-8AD5-B98DBC81B4EC}" dt="2026-07-19T23:38:15.327" v="214" actId="2711"/>
          <ac:spMkLst>
            <pc:docMk/>
            <pc:sldMk cId="266060806" sldId="328"/>
            <ac:spMk id="4" creationId="{3AF6D60C-2BB4-B5C0-4A05-50A168FDAAF8}"/>
          </ac:spMkLst>
        </pc:spChg>
        <pc:picChg chg="add del">
          <ac:chgData name="Veronica Ybarra" userId="ce50e67790fe7bdd" providerId="LiveId" clId="{D22A9BF3-B3DC-4D87-8AD5-B98DBC81B4EC}" dt="2026-07-20T01:08:19.292" v="308" actId="22"/>
          <ac:picMkLst>
            <pc:docMk/>
            <pc:sldMk cId="266060806" sldId="328"/>
            <ac:picMk id="5" creationId="{08239F97-D2FD-953F-2AF1-AF041684FB58}"/>
          </ac:picMkLst>
        </pc:picChg>
      </pc:sldChg>
      <pc:sldChg chg="addSp delSp modSp add mod">
        <pc:chgData name="Veronica Ybarra" userId="ce50e67790fe7bdd" providerId="LiveId" clId="{D22A9BF3-B3DC-4D87-8AD5-B98DBC81B4EC}" dt="2026-07-19T23:33:13.335" v="192" actId="1076"/>
        <pc:sldMkLst>
          <pc:docMk/>
          <pc:sldMk cId="189646733" sldId="329"/>
        </pc:sldMkLst>
        <pc:spChg chg="mod">
          <ac:chgData name="Veronica Ybarra" userId="ce50e67790fe7bdd" providerId="LiveId" clId="{D22A9BF3-B3DC-4D87-8AD5-B98DBC81B4EC}" dt="2026-07-19T23:32:01.202" v="183" actId="6549"/>
          <ac:spMkLst>
            <pc:docMk/>
            <pc:sldMk cId="189646733" sldId="329"/>
            <ac:spMk id="4" creationId="{7B0F75EA-1A62-C298-B4FF-B37F1B9D5CCF}"/>
          </ac:spMkLst>
        </pc:spChg>
        <pc:spChg chg="add mod">
          <ac:chgData name="Veronica Ybarra" userId="ce50e67790fe7bdd" providerId="LiveId" clId="{D22A9BF3-B3DC-4D87-8AD5-B98DBC81B4EC}" dt="2026-07-19T23:33:13.335" v="192" actId="1076"/>
          <ac:spMkLst>
            <pc:docMk/>
            <pc:sldMk cId="189646733" sldId="329"/>
            <ac:spMk id="5" creationId="{B9AF44C6-B9A8-547B-855E-A41FBE2D3678}"/>
          </ac:spMkLst>
        </pc:spChg>
        <pc:picChg chg="add del">
          <ac:chgData name="Veronica Ybarra" userId="ce50e67790fe7bdd" providerId="LiveId" clId="{D22A9BF3-B3DC-4D87-8AD5-B98DBC81B4EC}" dt="2026-07-19T23:32:31.390" v="186" actId="478"/>
          <ac:picMkLst>
            <pc:docMk/>
            <pc:sldMk cId="189646733" sldId="329"/>
            <ac:picMk id="6" creationId="{5F41FAA5-2F74-E1BE-7FEB-E63374CA9889}"/>
          </ac:picMkLst>
        </pc:picChg>
      </pc:sldChg>
      <pc:sldChg chg="add del">
        <pc:chgData name="Veronica Ybarra" userId="ce50e67790fe7bdd" providerId="LiveId" clId="{D22A9BF3-B3DC-4D87-8AD5-B98DBC81B4EC}" dt="2026-07-19T23:33:48.069" v="196" actId="47"/>
        <pc:sldMkLst>
          <pc:docMk/>
          <pc:sldMk cId="1235889934" sldId="330"/>
        </pc:sldMkLst>
      </pc:sldChg>
      <pc:sldChg chg="modSp add mod">
        <pc:chgData name="Veronica Ybarra" userId="ce50e67790fe7bdd" providerId="LiveId" clId="{D22A9BF3-B3DC-4D87-8AD5-B98DBC81B4EC}" dt="2026-07-19T23:35:41.641" v="204" actId="20577"/>
        <pc:sldMkLst>
          <pc:docMk/>
          <pc:sldMk cId="1935313207" sldId="331"/>
        </pc:sldMkLst>
        <pc:spChg chg="mod">
          <ac:chgData name="Veronica Ybarra" userId="ce50e67790fe7bdd" providerId="LiveId" clId="{D22A9BF3-B3DC-4D87-8AD5-B98DBC81B4EC}" dt="2026-07-19T23:35:41.641" v="204" actId="20577"/>
          <ac:spMkLst>
            <pc:docMk/>
            <pc:sldMk cId="1935313207" sldId="331"/>
            <ac:spMk id="4" creationId="{444502CD-B705-87AF-4A2F-C9742897B717}"/>
          </ac:spMkLst>
        </pc:spChg>
      </pc:sldChg>
      <pc:sldChg chg="add">
        <pc:chgData name="Veronica Ybarra" userId="ce50e67790fe7bdd" providerId="LiveId" clId="{D22A9BF3-B3DC-4D87-8AD5-B98DBC81B4EC}" dt="2026-07-19T23:36:14.955" v="208"/>
        <pc:sldMkLst>
          <pc:docMk/>
          <pc:sldMk cId="267212993" sldId="332"/>
        </pc:sldMkLst>
      </pc:sldChg>
      <pc:sldChg chg="add">
        <pc:chgData name="Veronica Ybarra" userId="ce50e67790fe7bdd" providerId="LiveId" clId="{D22A9BF3-B3DC-4D87-8AD5-B98DBC81B4EC}" dt="2026-07-19T23:36:46.039" v="210"/>
        <pc:sldMkLst>
          <pc:docMk/>
          <pc:sldMk cId="3800408809" sldId="333"/>
        </pc:sldMkLst>
      </pc:sld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_rels/drawing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8094E1-24DD-45CD-A6BA-BD579C32289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BC2DBAB3-DF02-48BF-A76F-7240E32BA2D4}">
      <dgm:prSet custT="1"/>
      <dgm:spPr/>
      <dgm:t>
        <a:bodyPr/>
        <a:lstStyle/>
        <a:p>
          <a:r>
            <a:rPr lang="en-US" sz="2400" dirty="0"/>
            <a:t>During our facilitated networking section, we select a topic to discuss as a group. Small businesses, organizational representatives and other participants share their experience regarding the topic.</a:t>
          </a:r>
        </a:p>
      </dgm:t>
    </dgm:pt>
    <dgm:pt modelId="{57DA9DFD-8289-4DCB-A385-43723F2CB8FC}" type="parTrans" cxnId="{CEE63DF3-7403-4577-8C73-51E81495CC6C}">
      <dgm:prSet/>
      <dgm:spPr/>
      <dgm:t>
        <a:bodyPr/>
        <a:lstStyle/>
        <a:p>
          <a:endParaRPr lang="en-US"/>
        </a:p>
      </dgm:t>
    </dgm:pt>
    <dgm:pt modelId="{137BA553-C354-48F0-89BF-06F81E3CFE2E}" type="sibTrans" cxnId="{CEE63DF3-7403-4577-8C73-51E81495CC6C}">
      <dgm:prSet/>
      <dgm:spPr/>
      <dgm:t>
        <a:bodyPr/>
        <a:lstStyle/>
        <a:p>
          <a:endParaRPr lang="en-US"/>
        </a:p>
      </dgm:t>
    </dgm:pt>
    <dgm:pt modelId="{B9AE9C83-7CF1-4F80-AC30-33992BBCEE97}">
      <dgm:prSet custT="1"/>
      <dgm:spPr/>
      <dgm:t>
        <a:bodyPr/>
        <a:lstStyle/>
        <a:p>
          <a:r>
            <a:rPr lang="en-US" sz="2400" dirty="0"/>
            <a:t>Participants and facilitators engage in active listening and discuss thoughts and ideas that could be helpful.</a:t>
          </a:r>
        </a:p>
      </dgm:t>
    </dgm:pt>
    <dgm:pt modelId="{C9357597-B9D2-4E2D-9E48-7BF7EA95AF14}" type="parTrans" cxnId="{5CA375A4-5708-45FF-B4CC-4660427E975B}">
      <dgm:prSet/>
      <dgm:spPr/>
      <dgm:t>
        <a:bodyPr/>
        <a:lstStyle/>
        <a:p>
          <a:endParaRPr lang="en-US"/>
        </a:p>
      </dgm:t>
    </dgm:pt>
    <dgm:pt modelId="{141B1E1E-2E6B-45AA-A40D-1CE0C6E0C0BC}" type="sibTrans" cxnId="{5CA375A4-5708-45FF-B4CC-4660427E975B}">
      <dgm:prSet/>
      <dgm:spPr/>
      <dgm:t>
        <a:bodyPr/>
        <a:lstStyle/>
        <a:p>
          <a:endParaRPr lang="en-US"/>
        </a:p>
      </dgm:t>
    </dgm:pt>
    <dgm:pt modelId="{6AB38038-0D5D-4694-A173-74070E84188A}" type="pres">
      <dgm:prSet presAssocID="{008094E1-24DD-45CD-A6BA-BD579C322896}" presName="root" presStyleCnt="0">
        <dgm:presLayoutVars>
          <dgm:dir/>
          <dgm:resizeHandles val="exact"/>
        </dgm:presLayoutVars>
      </dgm:prSet>
      <dgm:spPr/>
    </dgm:pt>
    <dgm:pt modelId="{FFCE6A8A-9210-4E31-8378-422BE94CC655}" type="pres">
      <dgm:prSet presAssocID="{BC2DBAB3-DF02-48BF-A76F-7240E32BA2D4}" presName="compNode" presStyleCnt="0"/>
      <dgm:spPr/>
    </dgm:pt>
    <dgm:pt modelId="{543CC8AF-C610-478E-810B-F5F01666E9D7}" type="pres">
      <dgm:prSet presAssocID="{BC2DBAB3-DF02-48BF-A76F-7240E32BA2D4}" presName="bgRect" presStyleLbl="bgShp" presStyleIdx="0" presStyleCnt="2"/>
      <dgm:spPr/>
    </dgm:pt>
    <dgm:pt modelId="{9153B0C0-6806-4919-ABA1-BCB3A64C0685}" type="pres">
      <dgm:prSet presAssocID="{BC2DBAB3-DF02-48BF-A76F-7240E32BA2D4}"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eeting"/>
        </a:ext>
      </dgm:extLst>
    </dgm:pt>
    <dgm:pt modelId="{908F0F00-8006-4DFF-B71A-DEDF7402BF91}" type="pres">
      <dgm:prSet presAssocID="{BC2DBAB3-DF02-48BF-A76F-7240E32BA2D4}" presName="spaceRect" presStyleCnt="0"/>
      <dgm:spPr/>
    </dgm:pt>
    <dgm:pt modelId="{5A55EAE6-9D9B-4192-A2CB-2A28A823178A}" type="pres">
      <dgm:prSet presAssocID="{BC2DBAB3-DF02-48BF-A76F-7240E32BA2D4}" presName="parTx" presStyleLbl="revTx" presStyleIdx="0" presStyleCnt="2">
        <dgm:presLayoutVars>
          <dgm:chMax val="0"/>
          <dgm:chPref val="0"/>
        </dgm:presLayoutVars>
      </dgm:prSet>
      <dgm:spPr/>
    </dgm:pt>
    <dgm:pt modelId="{0CA841FB-362F-445F-B75D-DB010776AF9B}" type="pres">
      <dgm:prSet presAssocID="{137BA553-C354-48F0-89BF-06F81E3CFE2E}" presName="sibTrans" presStyleCnt="0"/>
      <dgm:spPr/>
    </dgm:pt>
    <dgm:pt modelId="{CCA3E949-969F-4688-8B41-8B0A86FC7D12}" type="pres">
      <dgm:prSet presAssocID="{B9AE9C83-7CF1-4F80-AC30-33992BBCEE97}" presName="compNode" presStyleCnt="0"/>
      <dgm:spPr/>
    </dgm:pt>
    <dgm:pt modelId="{F297CBE7-0DA9-4E68-B81C-D489978C6B21}" type="pres">
      <dgm:prSet presAssocID="{B9AE9C83-7CF1-4F80-AC30-33992BBCEE97}" presName="bgRect" presStyleLbl="bgShp" presStyleIdx="1" presStyleCnt="2"/>
      <dgm:spPr/>
    </dgm:pt>
    <dgm:pt modelId="{04D50ADF-ABA4-47AB-A1F5-9D2382CD3E38}" type="pres">
      <dgm:prSet presAssocID="{B9AE9C83-7CF1-4F80-AC30-33992BBCEE9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Brainstorm"/>
        </a:ext>
      </dgm:extLst>
    </dgm:pt>
    <dgm:pt modelId="{D8157511-5C64-4A4A-A107-64C49C6B8D1F}" type="pres">
      <dgm:prSet presAssocID="{B9AE9C83-7CF1-4F80-AC30-33992BBCEE97}" presName="spaceRect" presStyleCnt="0"/>
      <dgm:spPr/>
    </dgm:pt>
    <dgm:pt modelId="{FEA58E96-403B-4B2E-AFE2-00DF76CDD522}" type="pres">
      <dgm:prSet presAssocID="{B9AE9C83-7CF1-4F80-AC30-33992BBCEE97}" presName="parTx" presStyleLbl="revTx" presStyleIdx="1" presStyleCnt="2">
        <dgm:presLayoutVars>
          <dgm:chMax val="0"/>
          <dgm:chPref val="0"/>
        </dgm:presLayoutVars>
      </dgm:prSet>
      <dgm:spPr/>
    </dgm:pt>
  </dgm:ptLst>
  <dgm:cxnLst>
    <dgm:cxn modelId="{775A7E0A-50FA-4518-9233-FB581E6D010D}" type="presOf" srcId="{BC2DBAB3-DF02-48BF-A76F-7240E32BA2D4}" destId="{5A55EAE6-9D9B-4192-A2CB-2A28A823178A}" srcOrd="0" destOrd="0" presId="urn:microsoft.com/office/officeart/2018/2/layout/IconVerticalSolidList"/>
    <dgm:cxn modelId="{F7D1ED68-CB7A-4306-9AB0-7E83F003D854}" type="presOf" srcId="{008094E1-24DD-45CD-A6BA-BD579C322896}" destId="{6AB38038-0D5D-4694-A173-74070E84188A}" srcOrd="0" destOrd="0" presId="urn:microsoft.com/office/officeart/2018/2/layout/IconVerticalSolidList"/>
    <dgm:cxn modelId="{8C4C6091-1030-4017-973B-4C9F504ACBE3}" type="presOf" srcId="{B9AE9C83-7CF1-4F80-AC30-33992BBCEE97}" destId="{FEA58E96-403B-4B2E-AFE2-00DF76CDD522}" srcOrd="0" destOrd="0" presId="urn:microsoft.com/office/officeart/2018/2/layout/IconVerticalSolidList"/>
    <dgm:cxn modelId="{5CA375A4-5708-45FF-B4CC-4660427E975B}" srcId="{008094E1-24DD-45CD-A6BA-BD579C322896}" destId="{B9AE9C83-7CF1-4F80-AC30-33992BBCEE97}" srcOrd="1" destOrd="0" parTransId="{C9357597-B9D2-4E2D-9E48-7BF7EA95AF14}" sibTransId="{141B1E1E-2E6B-45AA-A40D-1CE0C6E0C0BC}"/>
    <dgm:cxn modelId="{CEE63DF3-7403-4577-8C73-51E81495CC6C}" srcId="{008094E1-24DD-45CD-A6BA-BD579C322896}" destId="{BC2DBAB3-DF02-48BF-A76F-7240E32BA2D4}" srcOrd="0" destOrd="0" parTransId="{57DA9DFD-8289-4DCB-A385-43723F2CB8FC}" sibTransId="{137BA553-C354-48F0-89BF-06F81E3CFE2E}"/>
    <dgm:cxn modelId="{73EE6BDA-2A72-483B-AAB1-E0F24DBFC74E}" type="presParOf" srcId="{6AB38038-0D5D-4694-A173-74070E84188A}" destId="{FFCE6A8A-9210-4E31-8378-422BE94CC655}" srcOrd="0" destOrd="0" presId="urn:microsoft.com/office/officeart/2018/2/layout/IconVerticalSolidList"/>
    <dgm:cxn modelId="{589EFE7D-24F2-495F-A553-F9663AA1651E}" type="presParOf" srcId="{FFCE6A8A-9210-4E31-8378-422BE94CC655}" destId="{543CC8AF-C610-478E-810B-F5F01666E9D7}" srcOrd="0" destOrd="0" presId="urn:microsoft.com/office/officeart/2018/2/layout/IconVerticalSolidList"/>
    <dgm:cxn modelId="{C9BE60C2-8EA5-4349-B552-AADA2B0E4AE5}" type="presParOf" srcId="{FFCE6A8A-9210-4E31-8378-422BE94CC655}" destId="{9153B0C0-6806-4919-ABA1-BCB3A64C0685}" srcOrd="1" destOrd="0" presId="urn:microsoft.com/office/officeart/2018/2/layout/IconVerticalSolidList"/>
    <dgm:cxn modelId="{39606CFA-1F50-4D5D-A30F-F5722D5789C4}" type="presParOf" srcId="{FFCE6A8A-9210-4E31-8378-422BE94CC655}" destId="{908F0F00-8006-4DFF-B71A-DEDF7402BF91}" srcOrd="2" destOrd="0" presId="urn:microsoft.com/office/officeart/2018/2/layout/IconVerticalSolidList"/>
    <dgm:cxn modelId="{B62D976E-FC50-40E8-8E85-9357AE62D708}" type="presParOf" srcId="{FFCE6A8A-9210-4E31-8378-422BE94CC655}" destId="{5A55EAE6-9D9B-4192-A2CB-2A28A823178A}" srcOrd="3" destOrd="0" presId="urn:microsoft.com/office/officeart/2018/2/layout/IconVerticalSolidList"/>
    <dgm:cxn modelId="{1D3E883B-7017-48F5-987B-9B4A98992E58}" type="presParOf" srcId="{6AB38038-0D5D-4694-A173-74070E84188A}" destId="{0CA841FB-362F-445F-B75D-DB010776AF9B}" srcOrd="1" destOrd="0" presId="urn:microsoft.com/office/officeart/2018/2/layout/IconVerticalSolidList"/>
    <dgm:cxn modelId="{B076E903-CBBB-432D-9BD0-53C57B3A8215}" type="presParOf" srcId="{6AB38038-0D5D-4694-A173-74070E84188A}" destId="{CCA3E949-969F-4688-8B41-8B0A86FC7D12}" srcOrd="2" destOrd="0" presId="urn:microsoft.com/office/officeart/2018/2/layout/IconVerticalSolidList"/>
    <dgm:cxn modelId="{F4EC2B6F-F6EA-4ADB-A688-1F63CF0C001A}" type="presParOf" srcId="{CCA3E949-969F-4688-8B41-8B0A86FC7D12}" destId="{F297CBE7-0DA9-4E68-B81C-D489978C6B21}" srcOrd="0" destOrd="0" presId="urn:microsoft.com/office/officeart/2018/2/layout/IconVerticalSolidList"/>
    <dgm:cxn modelId="{C6893AFC-2F0B-48FC-A207-4D588EB456CE}" type="presParOf" srcId="{CCA3E949-969F-4688-8B41-8B0A86FC7D12}" destId="{04D50ADF-ABA4-47AB-A1F5-9D2382CD3E38}" srcOrd="1" destOrd="0" presId="urn:microsoft.com/office/officeart/2018/2/layout/IconVerticalSolidList"/>
    <dgm:cxn modelId="{A0D6D670-C6B7-4131-96B4-13B6C6B583BE}" type="presParOf" srcId="{CCA3E949-969F-4688-8B41-8B0A86FC7D12}" destId="{D8157511-5C64-4A4A-A107-64C49C6B8D1F}" srcOrd="2" destOrd="0" presId="urn:microsoft.com/office/officeart/2018/2/layout/IconVerticalSolidList"/>
    <dgm:cxn modelId="{23E1ADBE-08B1-4529-8450-5488D5B6035C}" type="presParOf" srcId="{CCA3E949-969F-4688-8B41-8B0A86FC7D12}" destId="{FEA58E96-403B-4B2E-AFE2-00DF76CDD52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CC8AF-C610-478E-810B-F5F01666E9D7}">
      <dsp:nvSpPr>
        <dsp:cNvPr id="0" name=""/>
        <dsp:cNvSpPr/>
      </dsp:nvSpPr>
      <dsp:spPr>
        <a:xfrm>
          <a:off x="0" y="486527"/>
          <a:ext cx="10056510" cy="16312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53B0C0-6806-4919-ABA1-BCB3A64C0685}">
      <dsp:nvSpPr>
        <dsp:cNvPr id="0" name=""/>
        <dsp:cNvSpPr/>
      </dsp:nvSpPr>
      <dsp:spPr>
        <a:xfrm>
          <a:off x="493467" y="853568"/>
          <a:ext cx="897213" cy="8972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55EAE6-9D9B-4192-A2CB-2A28A823178A}">
      <dsp:nvSpPr>
        <dsp:cNvPr id="0" name=""/>
        <dsp:cNvSpPr/>
      </dsp:nvSpPr>
      <dsp:spPr>
        <a:xfrm>
          <a:off x="1884147" y="486527"/>
          <a:ext cx="8172362" cy="1631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646" tIns="172646" rIns="172646" bIns="172646" numCol="1" spcCol="1270" anchor="ctr" anchorCtr="0">
          <a:noAutofit/>
        </a:bodyPr>
        <a:lstStyle/>
        <a:p>
          <a:pPr marL="0" lvl="0" indent="0" algn="l" defTabSz="1066800">
            <a:lnSpc>
              <a:spcPct val="90000"/>
            </a:lnSpc>
            <a:spcBef>
              <a:spcPct val="0"/>
            </a:spcBef>
            <a:spcAft>
              <a:spcPct val="35000"/>
            </a:spcAft>
            <a:buNone/>
          </a:pPr>
          <a:r>
            <a:rPr lang="en-US" sz="2400" kern="1200" dirty="0"/>
            <a:t>During our facilitated networking section, we select a topic to discuss as a group. Small businesses, organizational representatives and other participants share their experience regarding the topic.</a:t>
          </a:r>
        </a:p>
      </dsp:txBody>
      <dsp:txXfrm>
        <a:off x="1884147" y="486527"/>
        <a:ext cx="8172362" cy="1631296"/>
      </dsp:txXfrm>
    </dsp:sp>
    <dsp:sp modelId="{F297CBE7-0DA9-4E68-B81C-D489978C6B21}">
      <dsp:nvSpPr>
        <dsp:cNvPr id="0" name=""/>
        <dsp:cNvSpPr/>
      </dsp:nvSpPr>
      <dsp:spPr>
        <a:xfrm>
          <a:off x="0" y="2461254"/>
          <a:ext cx="10056510" cy="16312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D50ADF-ABA4-47AB-A1F5-9D2382CD3E38}">
      <dsp:nvSpPr>
        <dsp:cNvPr id="0" name=""/>
        <dsp:cNvSpPr/>
      </dsp:nvSpPr>
      <dsp:spPr>
        <a:xfrm>
          <a:off x="493467" y="2828296"/>
          <a:ext cx="897213" cy="8972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A58E96-403B-4B2E-AFE2-00DF76CDD522}">
      <dsp:nvSpPr>
        <dsp:cNvPr id="0" name=""/>
        <dsp:cNvSpPr/>
      </dsp:nvSpPr>
      <dsp:spPr>
        <a:xfrm>
          <a:off x="1884147" y="2461254"/>
          <a:ext cx="8172362" cy="1631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646" tIns="172646" rIns="172646" bIns="172646" numCol="1" spcCol="1270" anchor="ctr" anchorCtr="0">
          <a:noAutofit/>
        </a:bodyPr>
        <a:lstStyle/>
        <a:p>
          <a:pPr marL="0" lvl="0" indent="0" algn="l" defTabSz="1066800">
            <a:lnSpc>
              <a:spcPct val="90000"/>
            </a:lnSpc>
            <a:spcBef>
              <a:spcPct val="0"/>
            </a:spcBef>
            <a:spcAft>
              <a:spcPct val="35000"/>
            </a:spcAft>
            <a:buNone/>
          </a:pPr>
          <a:r>
            <a:rPr lang="en-US" sz="2400" kern="1200" dirty="0"/>
            <a:t>Participants and facilitators engage in active listening and discuss thoughts and ideas that could be helpful.</a:t>
          </a:r>
        </a:p>
      </dsp:txBody>
      <dsp:txXfrm>
        <a:off x="1884147" y="2461254"/>
        <a:ext cx="8172362" cy="163129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2FF6B6-4F8A-40F7-B5F4-FC3996824D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10A999-F365-48DF-976A-0517FE045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A5457B-CDAE-4DEB-AEC8-C82DE2312E37}" type="datetimeFigureOut">
              <a:rPr lang="en-US" smtClean="0"/>
              <a:t>7/20/2026</a:t>
            </a:fld>
            <a:endParaRPr lang="en-US" dirty="0"/>
          </a:p>
        </p:txBody>
      </p:sp>
      <p:sp>
        <p:nvSpPr>
          <p:cNvPr id="4" name="Footer Placeholder 3">
            <a:extLst>
              <a:ext uri="{FF2B5EF4-FFF2-40B4-BE49-F238E27FC236}">
                <a16:creationId xmlns:a16="http://schemas.microsoft.com/office/drawing/2014/main" id="{F8735C90-ADBF-4B9E-BE88-E1C8F83EB4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2506A01-6D0A-45EF-A584-05A3361D66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31430A-4AA4-45C8-AC23-CD6B61C41A4C}" type="slidenum">
              <a:rPr lang="en-US" smtClean="0"/>
              <a:t>‹#›</a:t>
            </a:fld>
            <a:endParaRPr lang="en-US" dirty="0"/>
          </a:p>
        </p:txBody>
      </p:sp>
    </p:spTree>
    <p:extLst>
      <p:ext uri="{BB962C8B-B14F-4D97-AF65-F5344CB8AC3E}">
        <p14:creationId xmlns:p14="http://schemas.microsoft.com/office/powerpoint/2010/main" val="1059900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0B78EA-28CE-41D8-9043-90E391E5F567}" type="datetimeFigureOut">
              <a:rPr lang="en-US" noProof="0" smtClean="0"/>
              <a:t>7/20/2026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34D747-9380-41EE-9946-EC9EC0CA5D1E}" type="slidenum">
              <a:rPr lang="en-US" noProof="0" smtClean="0"/>
              <a:t>‹#›</a:t>
            </a:fld>
            <a:endParaRPr lang="en-US" noProof="0" dirty="0"/>
          </a:p>
        </p:txBody>
      </p:sp>
    </p:spTree>
    <p:extLst>
      <p:ext uri="{BB962C8B-B14F-4D97-AF65-F5344CB8AC3E}">
        <p14:creationId xmlns:p14="http://schemas.microsoft.com/office/powerpoint/2010/main" val="382772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7" name="Group 6">
            <a:extLst>
              <a:ext uri="{FF2B5EF4-FFF2-40B4-BE49-F238E27FC236}">
                <a16:creationId xmlns:a16="http://schemas.microsoft.com/office/drawing/2014/main" id="{4CA15AFD-4983-47DD-9ED0-D3B27E5A096F}"/>
              </a:ext>
            </a:extLst>
          </p:cNvPr>
          <p:cNvGrpSpPr/>
          <p:nvPr userDrawn="1"/>
        </p:nvGrpSpPr>
        <p:grpSpPr>
          <a:xfrm>
            <a:off x="-1604709" y="-3756"/>
            <a:ext cx="13796710" cy="6861756"/>
            <a:chOff x="-1604709" y="-3756"/>
            <a:chExt cx="13796710" cy="6861756"/>
          </a:xfrm>
        </p:grpSpPr>
        <p:grpSp>
          <p:nvGrpSpPr>
            <p:cNvPr id="8" name="Group 7">
              <a:extLst>
                <a:ext uri="{FF2B5EF4-FFF2-40B4-BE49-F238E27FC236}">
                  <a16:creationId xmlns:a16="http://schemas.microsoft.com/office/drawing/2014/main" id="{2222D5E2-E9B4-4180-98B8-4E514C9ADB28}"/>
                </a:ext>
              </a:extLst>
            </p:cNvPr>
            <p:cNvGrpSpPr/>
            <p:nvPr/>
          </p:nvGrpSpPr>
          <p:grpSpPr>
            <a:xfrm>
              <a:off x="-16298" y="0"/>
              <a:ext cx="12208299" cy="6858000"/>
              <a:chOff x="-16298" y="0"/>
              <a:chExt cx="12208299" cy="6858000"/>
            </a:xfrm>
          </p:grpSpPr>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ight Triangle 16">
                <a:extLst>
                  <a:ext uri="{FF2B5EF4-FFF2-40B4-BE49-F238E27FC236}">
                    <a16:creationId xmlns:a16="http://schemas.microsoft.com/office/drawing/2014/main" id="{8DCD5806-2A2F-4ABF-8057-245681C498E6}"/>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9" name="Freeform: Shape 12">
              <a:extLst>
                <a:ext uri="{FF2B5EF4-FFF2-40B4-BE49-F238E27FC236}">
                  <a16:creationId xmlns:a16="http://schemas.microsoft.com/office/drawing/2014/main" id="{E3AAB79D-382D-4A95-965E-526B6A681DA7}"/>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C0A22127-2B4A-4B15-B0A9-F019A30347A1}"/>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1" name="Freeform: Shape 12">
              <a:extLst>
                <a:ext uri="{FF2B5EF4-FFF2-40B4-BE49-F238E27FC236}">
                  <a16:creationId xmlns:a16="http://schemas.microsoft.com/office/drawing/2014/main" id="{F04D9FDC-1B67-4254-9535-CD32E81F0C3E}"/>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0A86C4EA-4CF8-4531-845D-4FCB1E2F7422}"/>
                </a:ext>
              </a:extLst>
            </p:cNvPr>
            <p:cNvGrpSpPr/>
            <p:nvPr/>
          </p:nvGrpSpPr>
          <p:grpSpPr>
            <a:xfrm>
              <a:off x="-760406" y="4672937"/>
              <a:ext cx="1520812" cy="1520812"/>
              <a:chOff x="-1604709" y="3012880"/>
              <a:chExt cx="3211378" cy="3211378"/>
            </a:xfrm>
          </p:grpSpPr>
          <p:sp>
            <p:nvSpPr>
              <p:cNvPr id="13" name="Freeform: Shape 12">
                <a:extLst>
                  <a:ext uri="{FF2B5EF4-FFF2-40B4-BE49-F238E27FC236}">
                    <a16:creationId xmlns:a16="http://schemas.microsoft.com/office/drawing/2014/main" id="{1101B195-C112-4D20-8D19-4D22479B150D}"/>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2">
                <a:extLst>
                  <a:ext uri="{FF2B5EF4-FFF2-40B4-BE49-F238E27FC236}">
                    <a16:creationId xmlns:a16="http://schemas.microsoft.com/office/drawing/2014/main" id="{CA755F1F-9955-4CBB-8F34-F7801CA44CE7}"/>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2761488" y="2395728"/>
            <a:ext cx="7077456" cy="1243584"/>
          </a:xfrm>
        </p:spPr>
        <p:txBody>
          <a:bodyPr vert="horz" lIns="91440" tIns="45720" rIns="91440" bIns="45720" rtlCol="0" anchor="b">
            <a:noAutofit/>
          </a:bodyPr>
          <a:lstStyle>
            <a:lvl1pPr>
              <a:defRPr lang="en-GB" sz="6600" b="1" dirty="0">
                <a:solidFill>
                  <a:schemeClr val="accent2"/>
                </a:solidFill>
                <a:latin typeface="+mj-lt"/>
                <a:ea typeface="Tahoma" panose="020B0604030504040204" pitchFamily="34" charset="0"/>
                <a:cs typeface="Tahoma" panose="020B0604030504040204" pitchFamily="34" charset="0"/>
              </a:defRPr>
            </a:lvl1pPr>
          </a:lstStyle>
          <a:p>
            <a:pPr lvl="0"/>
            <a:r>
              <a:rPr lang="en-US" noProof="0"/>
              <a:t>TITLE</a:t>
            </a:r>
          </a:p>
        </p:txBody>
      </p:sp>
      <p:sp>
        <p:nvSpPr>
          <p:cNvPr id="3" name="Subtitle 2">
            <a:extLst>
              <a:ext uri="{FF2B5EF4-FFF2-40B4-BE49-F238E27FC236}">
                <a16:creationId xmlns:a16="http://schemas.microsoft.com/office/drawing/2014/main" id="{C3D2DEF0-A0B0-4CFE-B67D-A9D75E2368DC}"/>
              </a:ext>
            </a:extLst>
          </p:cNvPr>
          <p:cNvSpPr>
            <a:spLocks noGrp="1"/>
          </p:cNvSpPr>
          <p:nvPr>
            <p:ph type="subTitle" idx="1"/>
          </p:nvPr>
        </p:nvSpPr>
        <p:spPr>
          <a:xfrm>
            <a:off x="2761488" y="3721608"/>
            <a:ext cx="7077456" cy="868680"/>
          </a:xfrm>
        </p:spPr>
        <p:txBody>
          <a:bodyPr vert="horz" lIns="91440" tIns="45720" rIns="91440" bIns="45720" rtlCol="0">
            <a:normAutofit/>
          </a:bodyPr>
          <a:lstStyle>
            <a:lvl1pPr marL="0" indent="0">
              <a:buNone/>
              <a:defRPr lang="en-GB" sz="1800" spc="300" dirty="0">
                <a:solidFill>
                  <a:schemeClr val="bg1"/>
                </a:solidFill>
                <a:latin typeface="+mn-lt"/>
                <a:cs typeface="Arial" panose="020B0604020202020204" pitchFamily="34" charset="0"/>
              </a:defRPr>
            </a:lvl1pPr>
          </a:lstStyle>
          <a:p>
            <a:pPr marL="228600" lvl="0" indent="-228600"/>
            <a:r>
              <a:rPr lang="en-US" noProof="0"/>
              <a:t>Click to edit Master subtitle style</a:t>
            </a:r>
          </a:p>
        </p:txBody>
      </p:sp>
    </p:spTree>
    <p:extLst>
      <p:ext uri="{BB962C8B-B14F-4D97-AF65-F5344CB8AC3E}">
        <p14:creationId xmlns:p14="http://schemas.microsoft.com/office/powerpoint/2010/main" val="43695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FE796BFF-6E5F-4DE7-B193-F501FC094D63}"/>
              </a:ext>
            </a:extLst>
          </p:cNvPr>
          <p:cNvSpPr>
            <a:spLocks noGrp="1"/>
          </p:cNvSpPr>
          <p:nvPr>
            <p:ph sz="half" idx="1"/>
          </p:nvPr>
        </p:nvSpPr>
        <p:spPr>
          <a:xfrm>
            <a:off x="443365" y="1517715"/>
            <a:ext cx="5184437" cy="4659248"/>
          </a:xfrm>
        </p:spPr>
        <p:txBody>
          <a:bodyPr>
            <a:normAutofit/>
          </a:bodyPr>
          <a:lstStyle>
            <a:lvl1pPr marL="457200" indent="-457200">
              <a:buFont typeface="Arial" panose="020B0604020202020204" pitchFamily="34" charset="0"/>
              <a:buChar char="•"/>
              <a:defRPr sz="2000">
                <a:solidFill>
                  <a:schemeClr val="bg1"/>
                </a:solidFill>
              </a:defRPr>
            </a:lvl1pPr>
            <a:lvl2pPr marL="800100" indent="-342900">
              <a:buFont typeface="Arial" panose="020B0604020202020204" pitchFamily="34" charset="0"/>
              <a:buChar char="•"/>
              <a:defRPr sz="1800">
                <a:solidFill>
                  <a:schemeClr val="bg1"/>
                </a:solidFill>
              </a:defRPr>
            </a:lvl2pPr>
            <a:lvl3pPr marL="1257300" indent="-342900">
              <a:buFont typeface="Arial" panose="020B0604020202020204" pitchFamily="34" charset="0"/>
              <a:buChar char="•"/>
              <a:defRPr sz="1600">
                <a:solidFill>
                  <a:schemeClr val="bg1"/>
                </a:solidFill>
              </a:defRPr>
            </a:lvl3pPr>
            <a:lvl4pPr marL="1657350" indent="-285750">
              <a:buFont typeface="Arial" panose="020B0604020202020204" pitchFamily="34" charset="0"/>
              <a:buChar char="•"/>
              <a:defRPr sz="1400">
                <a:solidFill>
                  <a:schemeClr val="bg1"/>
                </a:solidFill>
              </a:defRPr>
            </a:lvl4pPr>
            <a:lvl5pPr marL="2114550" indent="-285750">
              <a:buFont typeface="Arial" panose="020B0604020202020204" pitchFamily="34" charset="0"/>
              <a:buChar cha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Content Placeholder 3">
            <a:extLst>
              <a:ext uri="{FF2B5EF4-FFF2-40B4-BE49-F238E27FC236}">
                <a16:creationId xmlns:a16="http://schemas.microsoft.com/office/drawing/2014/main" id="{78622754-CA4D-4C27-A37F-B26E7B4C9CA2}"/>
              </a:ext>
            </a:extLst>
          </p:cNvPr>
          <p:cNvSpPr>
            <a:spLocks noGrp="1"/>
          </p:cNvSpPr>
          <p:nvPr>
            <p:ph sz="half" idx="2"/>
          </p:nvPr>
        </p:nvSpPr>
        <p:spPr>
          <a:xfrm>
            <a:off x="6474163" y="1517715"/>
            <a:ext cx="5184437" cy="465924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959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ategor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0" name="Picture Placeholder 8">
            <a:extLst>
              <a:ext uri="{FF2B5EF4-FFF2-40B4-BE49-F238E27FC236}">
                <a16:creationId xmlns:a16="http://schemas.microsoft.com/office/drawing/2014/main" id="{6D00E6B4-1CBE-404E-B943-5F1832320C1C}"/>
              </a:ext>
            </a:extLst>
          </p:cNvPr>
          <p:cNvSpPr>
            <a:spLocks noGrp="1"/>
          </p:cNvSpPr>
          <p:nvPr>
            <p:ph type="pic" sz="quarter" idx="13"/>
          </p:nvPr>
        </p:nvSpPr>
        <p:spPr>
          <a:xfrm>
            <a:off x="978212"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1" name="Picture Placeholder 8">
            <a:extLst>
              <a:ext uri="{FF2B5EF4-FFF2-40B4-BE49-F238E27FC236}">
                <a16:creationId xmlns:a16="http://schemas.microsoft.com/office/drawing/2014/main" id="{7CD59BFD-62BE-4E33-92A5-B84A2A9A8D3B}"/>
              </a:ext>
            </a:extLst>
          </p:cNvPr>
          <p:cNvSpPr>
            <a:spLocks noGrp="1"/>
          </p:cNvSpPr>
          <p:nvPr>
            <p:ph type="pic" sz="quarter" idx="14"/>
          </p:nvPr>
        </p:nvSpPr>
        <p:spPr>
          <a:xfrm>
            <a:off x="3222230"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2" name="Picture Placeholder 8">
            <a:extLst>
              <a:ext uri="{FF2B5EF4-FFF2-40B4-BE49-F238E27FC236}">
                <a16:creationId xmlns:a16="http://schemas.microsoft.com/office/drawing/2014/main" id="{60DC5978-55B8-421D-91B4-29F8210A7B2C}"/>
              </a:ext>
            </a:extLst>
          </p:cNvPr>
          <p:cNvSpPr>
            <a:spLocks noGrp="1"/>
          </p:cNvSpPr>
          <p:nvPr>
            <p:ph type="pic" sz="quarter" idx="15"/>
          </p:nvPr>
        </p:nvSpPr>
        <p:spPr>
          <a:xfrm>
            <a:off x="5466248"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3" name="Picture Placeholder 8">
            <a:extLst>
              <a:ext uri="{FF2B5EF4-FFF2-40B4-BE49-F238E27FC236}">
                <a16:creationId xmlns:a16="http://schemas.microsoft.com/office/drawing/2014/main" id="{BE3FB8C3-2C7E-4C59-8BD5-53FA2772DB56}"/>
              </a:ext>
            </a:extLst>
          </p:cNvPr>
          <p:cNvSpPr>
            <a:spLocks noGrp="1"/>
          </p:cNvSpPr>
          <p:nvPr>
            <p:ph type="pic" sz="quarter" idx="16"/>
          </p:nvPr>
        </p:nvSpPr>
        <p:spPr>
          <a:xfrm>
            <a:off x="7710266"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4" name="Picture Placeholder 8">
            <a:extLst>
              <a:ext uri="{FF2B5EF4-FFF2-40B4-BE49-F238E27FC236}">
                <a16:creationId xmlns:a16="http://schemas.microsoft.com/office/drawing/2014/main" id="{FD8FA9DA-C36B-4889-B88F-28B5829E53E2}"/>
              </a:ext>
            </a:extLst>
          </p:cNvPr>
          <p:cNvSpPr>
            <a:spLocks noGrp="1"/>
          </p:cNvSpPr>
          <p:nvPr>
            <p:ph type="pic" sz="quarter" idx="17"/>
          </p:nvPr>
        </p:nvSpPr>
        <p:spPr>
          <a:xfrm>
            <a:off x="9954283"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719894"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7" name="Text Placeholder 22">
            <a:extLst>
              <a:ext uri="{FF2B5EF4-FFF2-40B4-BE49-F238E27FC236}">
                <a16:creationId xmlns:a16="http://schemas.microsoft.com/office/drawing/2014/main" id="{05F72315-51A9-431C-B80A-45E4FB1D6BD6}"/>
              </a:ext>
            </a:extLst>
          </p:cNvPr>
          <p:cNvSpPr>
            <a:spLocks noGrp="1"/>
          </p:cNvSpPr>
          <p:nvPr>
            <p:ph type="body" sz="quarter" idx="19"/>
          </p:nvPr>
        </p:nvSpPr>
        <p:spPr>
          <a:xfrm>
            <a:off x="2963912"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8" name="Text Placeholder 22">
            <a:extLst>
              <a:ext uri="{FF2B5EF4-FFF2-40B4-BE49-F238E27FC236}">
                <a16:creationId xmlns:a16="http://schemas.microsoft.com/office/drawing/2014/main" id="{883D1F0C-34F1-46E1-B178-E4AB82B14631}"/>
              </a:ext>
            </a:extLst>
          </p:cNvPr>
          <p:cNvSpPr>
            <a:spLocks noGrp="1"/>
          </p:cNvSpPr>
          <p:nvPr>
            <p:ph type="body" sz="quarter" idx="20"/>
          </p:nvPr>
        </p:nvSpPr>
        <p:spPr>
          <a:xfrm>
            <a:off x="5207930"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9" name="Text Placeholder 22">
            <a:extLst>
              <a:ext uri="{FF2B5EF4-FFF2-40B4-BE49-F238E27FC236}">
                <a16:creationId xmlns:a16="http://schemas.microsoft.com/office/drawing/2014/main" id="{7202A849-DF14-40E7-B38D-1185F72603EC}"/>
              </a:ext>
            </a:extLst>
          </p:cNvPr>
          <p:cNvSpPr>
            <a:spLocks noGrp="1"/>
          </p:cNvSpPr>
          <p:nvPr>
            <p:ph type="body" sz="quarter" idx="21"/>
          </p:nvPr>
        </p:nvSpPr>
        <p:spPr>
          <a:xfrm>
            <a:off x="7451948"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0" name="Text Placeholder 22">
            <a:extLst>
              <a:ext uri="{FF2B5EF4-FFF2-40B4-BE49-F238E27FC236}">
                <a16:creationId xmlns:a16="http://schemas.microsoft.com/office/drawing/2014/main" id="{CCFC1ADF-AC11-4CCD-AC2D-478B6FFEA5EA}"/>
              </a:ext>
            </a:extLst>
          </p:cNvPr>
          <p:cNvSpPr>
            <a:spLocks noGrp="1"/>
          </p:cNvSpPr>
          <p:nvPr>
            <p:ph type="body" sz="quarter" idx="22"/>
          </p:nvPr>
        </p:nvSpPr>
        <p:spPr>
          <a:xfrm>
            <a:off x="9695965"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cxnSp>
        <p:nvCxnSpPr>
          <p:cNvPr id="7" name="Straight Connector 6">
            <a:extLst>
              <a:ext uri="{FF2B5EF4-FFF2-40B4-BE49-F238E27FC236}">
                <a16:creationId xmlns:a16="http://schemas.microsoft.com/office/drawing/2014/main" id="{2B4CB326-DA0E-488E-B236-7017E8438FBB}"/>
              </a:ext>
            </a:extLst>
          </p:cNvPr>
          <p:cNvCxnSpPr/>
          <p:nvPr userDrawn="1"/>
        </p:nvCxnSpPr>
        <p:spPr>
          <a:xfrm>
            <a:off x="1242354"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66B533-7212-4A36-9CE2-D6302E721F8F}"/>
              </a:ext>
            </a:extLst>
          </p:cNvPr>
          <p:cNvCxnSpPr/>
          <p:nvPr userDrawn="1"/>
        </p:nvCxnSpPr>
        <p:spPr>
          <a:xfrm>
            <a:off x="3486372"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D7474CD-E230-4E14-8274-5E20F673F401}"/>
              </a:ext>
            </a:extLst>
          </p:cNvPr>
          <p:cNvCxnSpPr/>
          <p:nvPr userDrawn="1"/>
        </p:nvCxnSpPr>
        <p:spPr>
          <a:xfrm>
            <a:off x="5730390"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F71FCE-6F39-4D2F-82BE-7D9F1D2ED59F}"/>
              </a:ext>
            </a:extLst>
          </p:cNvPr>
          <p:cNvCxnSpPr/>
          <p:nvPr userDrawn="1"/>
        </p:nvCxnSpPr>
        <p:spPr>
          <a:xfrm>
            <a:off x="7974408"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7AC7A-17D9-4F42-9DD0-94FE4FC6BF19}"/>
              </a:ext>
            </a:extLst>
          </p:cNvPr>
          <p:cNvCxnSpPr/>
          <p:nvPr userDrawn="1"/>
        </p:nvCxnSpPr>
        <p:spPr>
          <a:xfrm>
            <a:off x="10218425"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76266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 3 Sec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
        <p:nvSpPr>
          <p:cNvPr id="36" name="Text Placeholder 22">
            <a:extLst>
              <a:ext uri="{FF2B5EF4-FFF2-40B4-BE49-F238E27FC236}">
                <a16:creationId xmlns:a16="http://schemas.microsoft.com/office/drawing/2014/main" id="{642D3CE0-C3B4-4F3F-A650-AB452B3AD4BA}"/>
              </a:ext>
            </a:extLst>
          </p:cNvPr>
          <p:cNvSpPr>
            <a:spLocks noGrp="1"/>
          </p:cNvSpPr>
          <p:nvPr>
            <p:ph type="body" sz="quarter" idx="20"/>
          </p:nvPr>
        </p:nvSpPr>
        <p:spPr>
          <a:xfrm>
            <a:off x="4444169"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7" name="Text Placeholder 22">
            <a:extLst>
              <a:ext uri="{FF2B5EF4-FFF2-40B4-BE49-F238E27FC236}">
                <a16:creationId xmlns:a16="http://schemas.microsoft.com/office/drawing/2014/main" id="{DBED2BB0-CDAD-40EE-8B35-C66DF45EE29D}"/>
              </a:ext>
            </a:extLst>
          </p:cNvPr>
          <p:cNvSpPr>
            <a:spLocks noGrp="1"/>
          </p:cNvSpPr>
          <p:nvPr>
            <p:ph type="body" sz="quarter" idx="21"/>
          </p:nvPr>
        </p:nvSpPr>
        <p:spPr>
          <a:xfrm>
            <a:off x="834624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Tree>
    <p:extLst>
      <p:ext uri="{BB962C8B-B14F-4D97-AF65-F5344CB8AC3E}">
        <p14:creationId xmlns:p14="http://schemas.microsoft.com/office/powerpoint/2010/main" val="154474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9402006" cy="1463040"/>
          </a:xfrm>
        </p:spPr>
        <p:txBody>
          <a:bodyPr lIns="0" tIns="0" rIns="0" bIns="0">
            <a:noAutofit/>
          </a:bodyPr>
          <a:lstStyle>
            <a:lvl1pPr marL="0" indent="0" algn="l">
              <a:lnSpc>
                <a:spcPct val="100000"/>
              </a:lnSpc>
              <a:spcBef>
                <a:spcPts val="300"/>
              </a:spcBef>
              <a:spcAft>
                <a:spcPts val="3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Tree>
    <p:extLst>
      <p:ext uri="{BB962C8B-B14F-4D97-AF65-F5344CB8AC3E}">
        <p14:creationId xmlns:p14="http://schemas.microsoft.com/office/powerpoint/2010/main" val="2486826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4110087" y="1444649"/>
            <a:ext cx="7548513" cy="4579079"/>
          </a:xfrm>
        </p:spPr>
        <p:txBody>
          <a:bodyPr>
            <a:normAutofit/>
          </a:bodyPr>
          <a:lstStyle>
            <a:lvl1pPr marL="0" indent="0">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540650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22" name="Content Placeholder 2">
            <a:extLst>
              <a:ext uri="{FF2B5EF4-FFF2-40B4-BE49-F238E27FC236}">
                <a16:creationId xmlns:a16="http://schemas.microsoft.com/office/drawing/2014/main" id="{A015C605-1D30-48BC-A0D6-3B11AF56CC53}"/>
              </a:ext>
            </a:extLst>
          </p:cNvPr>
          <p:cNvSpPr>
            <a:spLocks noGrp="1"/>
          </p:cNvSpPr>
          <p:nvPr>
            <p:ph idx="1"/>
          </p:nvPr>
        </p:nvSpPr>
        <p:spPr>
          <a:xfrm>
            <a:off x="3964290" y="1444649"/>
            <a:ext cx="7694310" cy="4579079"/>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12989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9">
            <a:extLst>
              <a:ext uri="{FF2B5EF4-FFF2-40B4-BE49-F238E27FC236}">
                <a16:creationId xmlns:a16="http://schemas.microsoft.com/office/drawing/2014/main" id="{07077B00-C1EE-7241-B441-7814F92A7EDF}"/>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0" name="Freeform: Shape 17">
            <a:extLst>
              <a:ext uri="{FF2B5EF4-FFF2-40B4-BE49-F238E27FC236}">
                <a16:creationId xmlns:a16="http://schemas.microsoft.com/office/drawing/2014/main" id="{3A1AEBC4-637E-F64C-9192-69AC4BB26D0C}"/>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1" name="Freeform: Shape 11">
            <a:extLst>
              <a:ext uri="{FF2B5EF4-FFF2-40B4-BE49-F238E27FC236}">
                <a16:creationId xmlns:a16="http://schemas.microsoft.com/office/drawing/2014/main" id="{669A7039-C54C-8E46-9A8B-DDB2547D989C}"/>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7">
            <a:extLst>
              <a:ext uri="{FF2B5EF4-FFF2-40B4-BE49-F238E27FC236}">
                <a16:creationId xmlns:a16="http://schemas.microsoft.com/office/drawing/2014/main" id="{4F173B32-87BB-9A40-8C91-4C1EED2B7ABF}"/>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4" name="Group 23">
            <a:extLst>
              <a:ext uri="{FF2B5EF4-FFF2-40B4-BE49-F238E27FC236}">
                <a16:creationId xmlns:a16="http://schemas.microsoft.com/office/drawing/2014/main" id="{4AC87F4E-12B5-1B42-AFD2-4DB39B7645C9}"/>
              </a:ext>
            </a:extLst>
          </p:cNvPr>
          <p:cNvGrpSpPr/>
          <p:nvPr userDrawn="1"/>
        </p:nvGrpSpPr>
        <p:grpSpPr>
          <a:xfrm rot="16200000">
            <a:off x="499388" y="-322655"/>
            <a:ext cx="535531" cy="645309"/>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Freeform: Shape 23">
            <a:extLst>
              <a:ext uri="{FF2B5EF4-FFF2-40B4-BE49-F238E27FC236}">
                <a16:creationId xmlns:a16="http://schemas.microsoft.com/office/drawing/2014/main" id="{CBE3FDC9-67CB-FA42-B127-A36BFF4678BB}"/>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2672304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 name="Group 5">
            <a:extLst>
              <a:ext uri="{FF2B5EF4-FFF2-40B4-BE49-F238E27FC236}">
                <a16:creationId xmlns:a16="http://schemas.microsoft.com/office/drawing/2014/main" id="{EA7FF9D7-8545-4547-AC77-A0421EEB9B99}"/>
              </a:ext>
            </a:extLst>
          </p:cNvPr>
          <p:cNvGrpSpPr/>
          <p:nvPr userDrawn="1"/>
        </p:nvGrpSpPr>
        <p:grpSpPr>
          <a:xfrm>
            <a:off x="0" y="0"/>
            <a:ext cx="6881966" cy="6858876"/>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5217242" y="2807208"/>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Tree>
    <p:extLst>
      <p:ext uri="{BB962C8B-B14F-4D97-AF65-F5344CB8AC3E}">
        <p14:creationId xmlns:p14="http://schemas.microsoft.com/office/powerpoint/2010/main" val="2236386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6360242" y="3429000"/>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
        <p:nvSpPr>
          <p:cNvPr id="35" name="Freeform: Shape 34">
            <a:extLst>
              <a:ext uri="{FF2B5EF4-FFF2-40B4-BE49-F238E27FC236}">
                <a16:creationId xmlns:a16="http://schemas.microsoft.com/office/drawing/2014/main" id="{C024DCDB-C6BF-455E-AAB8-EAF9DAB302A1}"/>
              </a:ext>
            </a:extLst>
          </p:cNvPr>
          <p:cNvSpPr/>
          <p:nvPr userDrawn="1"/>
        </p:nvSpPr>
        <p:spPr>
          <a:xfrm rot="13500000">
            <a:off x="-729899" y="-1215856"/>
            <a:ext cx="6043521" cy="8427077"/>
          </a:xfrm>
          <a:custGeom>
            <a:avLst/>
            <a:gdLst>
              <a:gd name="connsiteX0" fmla="*/ 6043521 w 6043521"/>
              <a:gd name="connsiteY0" fmla="*/ 4267535 h 8427077"/>
              <a:gd name="connsiteX1" fmla="*/ 1883979 w 6043521"/>
              <a:gd name="connsiteY1" fmla="*/ 8427077 h 8427077"/>
              <a:gd name="connsiteX2" fmla="*/ 0 w 6043521"/>
              <a:gd name="connsiteY2" fmla="*/ 8427077 h 8427077"/>
              <a:gd name="connsiteX3" fmla="*/ 0 w 6043521"/>
              <a:gd name="connsiteY3" fmla="*/ 1775986 h 8427077"/>
              <a:gd name="connsiteX4" fmla="*/ 1775985 w 6043521"/>
              <a:gd name="connsiteY4" fmla="*/ 0 h 842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8427077">
                <a:moveTo>
                  <a:pt x="6043521" y="4267535"/>
                </a:moveTo>
                <a:lnTo>
                  <a:pt x="1883979" y="8427077"/>
                </a:lnTo>
                <a:lnTo>
                  <a:pt x="0" y="8427077"/>
                </a:lnTo>
                <a:lnTo>
                  <a:pt x="0" y="1775986"/>
                </a:lnTo>
                <a:lnTo>
                  <a:pt x="1775985"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2" name="Freeform: Shape 31">
            <a:extLst>
              <a:ext uri="{FF2B5EF4-FFF2-40B4-BE49-F238E27FC236}">
                <a16:creationId xmlns:a16="http://schemas.microsoft.com/office/drawing/2014/main" id="{26AFB47A-5D51-4F9C-B01B-977CE5E3C093}"/>
              </a:ext>
            </a:extLst>
          </p:cNvPr>
          <p:cNvSpPr/>
          <p:nvPr userDrawn="1"/>
        </p:nvSpPr>
        <p:spPr>
          <a:xfrm rot="13500000">
            <a:off x="-1145231" y="-2123853"/>
            <a:ext cx="6043521" cy="9008880"/>
          </a:xfrm>
          <a:custGeom>
            <a:avLst/>
            <a:gdLst>
              <a:gd name="connsiteX0" fmla="*/ 6043521 w 6043521"/>
              <a:gd name="connsiteY0" fmla="*/ 4849338 h 9008880"/>
              <a:gd name="connsiteX1" fmla="*/ 1883979 w 6043521"/>
              <a:gd name="connsiteY1" fmla="*/ 9008880 h 9008880"/>
              <a:gd name="connsiteX2" fmla="*/ 0 w 6043521"/>
              <a:gd name="connsiteY2" fmla="*/ 9008880 h 9008880"/>
              <a:gd name="connsiteX3" fmla="*/ 0 w 6043521"/>
              <a:gd name="connsiteY3" fmla="*/ 1194182 h 9008880"/>
              <a:gd name="connsiteX4" fmla="*/ 1194182 w 6043521"/>
              <a:gd name="connsiteY4" fmla="*/ 0 h 9008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9008880">
                <a:moveTo>
                  <a:pt x="6043521" y="4849338"/>
                </a:moveTo>
                <a:lnTo>
                  <a:pt x="1883979" y="9008880"/>
                </a:lnTo>
                <a:lnTo>
                  <a:pt x="0" y="9008880"/>
                </a:lnTo>
                <a:lnTo>
                  <a:pt x="0" y="1194182"/>
                </a:lnTo>
                <a:lnTo>
                  <a:pt x="1194182"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6997A4FF-7390-4173-8ACD-6CF7145AACEC}"/>
              </a:ext>
            </a:extLst>
          </p:cNvPr>
          <p:cNvSpPr/>
          <p:nvPr userDrawn="1"/>
        </p:nvSpPr>
        <p:spPr>
          <a:xfrm rot="18900000" flipH="1">
            <a:off x="-2681153" y="-465959"/>
            <a:ext cx="8639119" cy="5739762"/>
          </a:xfrm>
          <a:custGeom>
            <a:avLst/>
            <a:gdLst>
              <a:gd name="connsiteX0" fmla="*/ 3789781 w 8639119"/>
              <a:gd name="connsiteY0" fmla="*/ 0 h 5739762"/>
              <a:gd name="connsiteX1" fmla="*/ 0 w 8639119"/>
              <a:gd name="connsiteY1" fmla="*/ 3789782 h 5739762"/>
              <a:gd name="connsiteX2" fmla="*/ 0 w 8639119"/>
              <a:gd name="connsiteY2" fmla="*/ 5739761 h 5739762"/>
              <a:gd name="connsiteX3" fmla="*/ 7748695 w 8639119"/>
              <a:gd name="connsiteY3" fmla="*/ 5739762 h 5739762"/>
              <a:gd name="connsiteX4" fmla="*/ 8639119 w 8639119"/>
              <a:gd name="connsiteY4" fmla="*/ 4849338 h 5739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119" h="5739762">
                <a:moveTo>
                  <a:pt x="3789781" y="0"/>
                </a:moveTo>
                <a:lnTo>
                  <a:pt x="0" y="3789782"/>
                </a:lnTo>
                <a:lnTo>
                  <a:pt x="0" y="5739761"/>
                </a:lnTo>
                <a:lnTo>
                  <a:pt x="7748695" y="5739762"/>
                </a:lnTo>
                <a:lnTo>
                  <a:pt x="8639119" y="4849338"/>
                </a:lnTo>
                <a:close/>
              </a:path>
            </a:pathLst>
          </a:custGeom>
          <a:solidFill>
            <a:schemeClr val="accent1">
              <a:lumMod val="50000"/>
              <a:alpha val="5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Tree>
    <p:extLst>
      <p:ext uri="{BB962C8B-B14F-4D97-AF65-F5344CB8AC3E}">
        <p14:creationId xmlns:p14="http://schemas.microsoft.com/office/powerpoint/2010/main" val="1218518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userDrawn="1"/>
        </p:nvSpPr>
        <p:spPr>
          <a:xfrm>
            <a:off x="0" y="0"/>
            <a:ext cx="12192000" cy="68580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01FEB333-94B4-4E53-9019-D584810903BB}"/>
              </a:ext>
            </a:extLst>
          </p:cNvPr>
          <p:cNvSpPr/>
          <p:nvPr userDrawn="1"/>
        </p:nvSpPr>
        <p:spPr>
          <a:xfrm>
            <a:off x="0" y="0"/>
            <a:ext cx="12192000" cy="6862745"/>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A59B9489-0CD9-4DB7-AC82-6E7867F91403}"/>
              </a:ext>
            </a:extLst>
          </p:cNvPr>
          <p:cNvSpPr/>
          <p:nvPr userDrawn="1"/>
        </p:nvSpPr>
        <p:spPr>
          <a:xfrm rot="16200000" flipV="1">
            <a:off x="2626805"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ight Triangle 9">
            <a:extLst>
              <a:ext uri="{FF2B5EF4-FFF2-40B4-BE49-F238E27FC236}">
                <a16:creationId xmlns:a16="http://schemas.microsoft.com/office/drawing/2014/main" id="{A55D1C76-C591-4FA5-9780-87AB6B37C0FA}"/>
              </a:ext>
            </a:extLst>
          </p:cNvPr>
          <p:cNvSpPr/>
          <p:nvPr userDrawn="1"/>
        </p:nvSpPr>
        <p:spPr>
          <a:xfrm rot="5400000" flipV="1">
            <a:off x="5851010" y="-10649"/>
            <a:ext cx="6326154" cy="634745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A7DC1D12-670F-4235-8791-FA8C2B330871}"/>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59569CF-FDAC-47C4-A0F5-296F7117C398}"/>
              </a:ext>
            </a:extLst>
          </p:cNvPr>
          <p:cNvSpPr/>
          <p:nvPr userDrawn="1"/>
        </p:nvSpPr>
        <p:spPr>
          <a:xfrm rot="2700000">
            <a:off x="9668984" y="1404392"/>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3" name="Freeform: Shape 12">
            <a:extLst>
              <a:ext uri="{FF2B5EF4-FFF2-40B4-BE49-F238E27FC236}">
                <a16:creationId xmlns:a16="http://schemas.microsoft.com/office/drawing/2014/main" id="{D68D0C72-2B2C-4C85-A091-157853C71784}"/>
              </a:ext>
            </a:extLst>
          </p:cNvPr>
          <p:cNvSpPr/>
          <p:nvPr userDrawn="1"/>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4" name="Freeform: Shape 13">
            <a:extLst>
              <a:ext uri="{FF2B5EF4-FFF2-40B4-BE49-F238E27FC236}">
                <a16:creationId xmlns:a16="http://schemas.microsoft.com/office/drawing/2014/main" id="{8E25334A-5FE3-4DDA-8D32-4796CCFCAA74}"/>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5" name="Freeform: Shape 14">
            <a:extLst>
              <a:ext uri="{FF2B5EF4-FFF2-40B4-BE49-F238E27FC236}">
                <a16:creationId xmlns:a16="http://schemas.microsoft.com/office/drawing/2014/main" id="{18818DF1-D7FD-4C0F-875D-7A07E8F75C06}"/>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16" name="Group 15">
            <a:extLst>
              <a:ext uri="{FF2B5EF4-FFF2-40B4-BE49-F238E27FC236}">
                <a16:creationId xmlns:a16="http://schemas.microsoft.com/office/drawing/2014/main" id="{8F9BB384-9E14-4CEA-82C1-21837229D3EF}"/>
              </a:ext>
            </a:extLst>
          </p:cNvPr>
          <p:cNvGrpSpPr/>
          <p:nvPr userDrawn="1"/>
        </p:nvGrpSpPr>
        <p:grpSpPr>
          <a:xfrm rot="16200000">
            <a:off x="431651" y="-917359"/>
            <a:ext cx="1532001" cy="1826463"/>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9" name="Group 18">
            <a:extLst>
              <a:ext uri="{FF2B5EF4-FFF2-40B4-BE49-F238E27FC236}">
                <a16:creationId xmlns:a16="http://schemas.microsoft.com/office/drawing/2014/main" id="{2772239B-C46D-4458-BB4B-DDB12FAB0172}"/>
              </a:ext>
            </a:extLst>
          </p:cNvPr>
          <p:cNvGrpSpPr/>
          <p:nvPr userDrawn="1"/>
        </p:nvGrpSpPr>
        <p:grpSpPr>
          <a:xfrm rot="16200000">
            <a:off x="1992859" y="-497210"/>
            <a:ext cx="818398" cy="98616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Tree>
    <p:extLst>
      <p:ext uri="{BB962C8B-B14F-4D97-AF65-F5344CB8AC3E}">
        <p14:creationId xmlns:p14="http://schemas.microsoft.com/office/powerpoint/2010/main" val="167519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6" name="Group 25">
            <a:extLst>
              <a:ext uri="{FF2B5EF4-FFF2-40B4-BE49-F238E27FC236}">
                <a16:creationId xmlns:a16="http://schemas.microsoft.com/office/drawing/2014/main" id="{E9318B2B-E019-4078-9EF0-C9D6281AE31B}"/>
              </a:ext>
            </a:extLst>
          </p:cNvPr>
          <p:cNvGrpSpPr/>
          <p:nvPr userDrawn="1"/>
        </p:nvGrpSpPr>
        <p:grpSpPr>
          <a:xfrm>
            <a:off x="9776075" y="2057401"/>
            <a:ext cx="4413559" cy="3934444"/>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sp>
        <p:nvSpPr>
          <p:cNvPr id="29" name="Freeform: Shape 28">
            <a:extLst>
              <a:ext uri="{FF2B5EF4-FFF2-40B4-BE49-F238E27FC236}">
                <a16:creationId xmlns:a16="http://schemas.microsoft.com/office/drawing/2014/main" id="{EE8F5B31-1523-46AE-9455-C33DFC1BDDE0}"/>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5D17048F-C2E1-4775-BC32-50BD6219F89D}"/>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31" name="Group 30">
            <a:extLst>
              <a:ext uri="{FF2B5EF4-FFF2-40B4-BE49-F238E27FC236}">
                <a16:creationId xmlns:a16="http://schemas.microsoft.com/office/drawing/2014/main" id="{EAB002AA-4848-49C8-A834-036F860C79A3}"/>
              </a:ext>
            </a:extLst>
          </p:cNvPr>
          <p:cNvGrpSpPr/>
          <p:nvPr userDrawn="1"/>
        </p:nvGrpSpPr>
        <p:grpSpPr>
          <a:xfrm rot="16200000" flipH="1">
            <a:off x="9913705" y="6257994"/>
            <a:ext cx="1052473" cy="1209445"/>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3511478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ECB4C115-EFF9-405C-98BE-F4077B9730D0}"/>
              </a:ext>
            </a:extLst>
          </p:cNvPr>
          <p:cNvSpPr/>
          <p:nvPr userDrawn="1"/>
        </p:nvSpPr>
        <p:spPr>
          <a:xfrm>
            <a:off x="533399" y="914400"/>
            <a:ext cx="1944914" cy="1944914"/>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r>
              <a:rPr lang="en-US" sz="18400" noProof="0" dirty="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533399" y="3200400"/>
            <a:ext cx="7551057" cy="2859313"/>
          </a:xfrm>
        </p:spPr>
        <p:txBody>
          <a:bodyPr vert="horz" lIns="91440" tIns="45720" rIns="91440" bIns="45720" rtlCol="0" anchor="t">
            <a:normAutofit/>
          </a:bodyPr>
          <a:lstStyle>
            <a:lvl1pPr>
              <a:lnSpc>
                <a:spcPct val="100000"/>
              </a:lnSpc>
              <a:defRPr lang="en-GB" sz="3200" b="0" i="0" dirty="0">
                <a:solidFill>
                  <a:schemeClr val="bg1"/>
                </a:solidFill>
                <a:latin typeface="+mj-lt"/>
              </a:defRPr>
            </a:lvl1pPr>
          </a:lstStyle>
          <a:p>
            <a:pPr lvl="0"/>
            <a:r>
              <a:rPr lang="en-US" noProof="0"/>
              <a:t>Quote</a:t>
            </a:r>
          </a:p>
        </p:txBody>
      </p:sp>
      <p:sp>
        <p:nvSpPr>
          <p:cNvPr id="19" name="Slide Number Placeholder 4">
            <a:extLst>
              <a:ext uri="{FF2B5EF4-FFF2-40B4-BE49-F238E27FC236}">
                <a16:creationId xmlns:a16="http://schemas.microsoft.com/office/drawing/2014/main" id="{A4E6C1FF-5925-42B3-B7F9-0A0031BDAD30}"/>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1753169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bg1"/>
                </a:solidFill>
                <a:latin typeface="+mn-lt"/>
                <a:cs typeface="Arial" panose="020B0604020202020204" pitchFamily="34" charset="0"/>
              </a:defRPr>
            </a:lvl1pPr>
            <a:lvl2pPr>
              <a:lnSpc>
                <a:spcPct val="100000"/>
              </a:lnSpc>
              <a:spcBef>
                <a:spcPts val="600"/>
              </a:spcBef>
              <a:spcAft>
                <a:spcPts val="400"/>
              </a:spcAft>
              <a:defRPr sz="1400">
                <a:solidFill>
                  <a:schemeClr val="bg1"/>
                </a:solidFill>
                <a:latin typeface="+mn-lt"/>
                <a:cs typeface="Arial" panose="020B0604020202020204" pitchFamily="34" charset="0"/>
              </a:defRPr>
            </a:lvl2pPr>
            <a:lvl3pPr>
              <a:lnSpc>
                <a:spcPct val="100000"/>
              </a:lnSpc>
              <a:spcBef>
                <a:spcPts val="600"/>
              </a:spcBef>
              <a:spcAft>
                <a:spcPts val="400"/>
              </a:spcAft>
              <a:defRPr sz="1200">
                <a:solidFill>
                  <a:schemeClr val="bg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27457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07370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7" name="Text Placeholder 6">
            <a:extLst>
              <a:ext uri="{FF2B5EF4-FFF2-40B4-BE49-F238E27FC236}">
                <a16:creationId xmlns:a16="http://schemas.microsoft.com/office/drawing/2014/main" id="{7E0C167E-2626-40DB-AACF-D02543E29BB3}"/>
              </a:ext>
            </a:extLst>
          </p:cNvPr>
          <p:cNvSpPr>
            <a:spLocks noGrp="1"/>
          </p:cNvSpPr>
          <p:nvPr>
            <p:ph type="body" sz="quarter" idx="13"/>
          </p:nvPr>
        </p:nvSpPr>
        <p:spPr>
          <a:xfrm>
            <a:off x="1409700" y="1749570"/>
            <a:ext cx="9372600" cy="3358860"/>
          </a:xfrm>
        </p:spPr>
        <p:txBody>
          <a:bodyPr anchor="ctr">
            <a:normAutofit/>
          </a:bodyPr>
          <a:lstStyle>
            <a:lvl1pPr marL="0" indent="0" algn="ctr">
              <a:buNone/>
              <a:defRPr sz="6000">
                <a:solidFill>
                  <a:schemeClr val="bg1"/>
                </a:solidFill>
              </a:defRPr>
            </a:lvl1pPr>
          </a:lstStyle>
          <a:p>
            <a:pPr lvl="0"/>
            <a:r>
              <a:rPr lang="en-US" noProof="0"/>
              <a:t>Click to edit Master text styles</a:t>
            </a:r>
          </a:p>
        </p:txBody>
      </p:sp>
    </p:spTree>
    <p:extLst>
      <p:ext uri="{BB962C8B-B14F-4D97-AF65-F5344CB8AC3E}">
        <p14:creationId xmlns:p14="http://schemas.microsoft.com/office/powerpoint/2010/main" val="2904744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0103A49C-32FF-49E6-86F3-FC2E19517BD5}"/>
              </a:ext>
            </a:extLst>
          </p:cNvPr>
          <p:cNvSpPr>
            <a:spLocks noGrp="1"/>
          </p:cNvSpPr>
          <p:nvPr>
            <p:ph idx="1"/>
          </p:nvPr>
        </p:nvSpPr>
        <p:spPr>
          <a:xfrm>
            <a:off x="443365" y="1825625"/>
            <a:ext cx="11215235"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3670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p:nvPr>
        </p:nvSpPr>
        <p:spPr>
          <a:xfrm>
            <a:off x="444500" y="1681163"/>
            <a:ext cx="5157787"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p:nvPr>
        </p:nvSpPr>
        <p:spPr>
          <a:xfrm>
            <a:off x="6500812" y="1681163"/>
            <a:ext cx="5157788"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p:nvPr>
        </p:nvSpPr>
        <p:spPr>
          <a:xfrm>
            <a:off x="444500" y="2505075"/>
            <a:ext cx="5157787"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p:nvPr>
        </p:nvSpPr>
        <p:spPr>
          <a:xfrm>
            <a:off x="6475412" y="2505075"/>
            <a:ext cx="5183188"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1916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B0E15-6FC5-434E-8780-B186D9DB0CD0}"/>
              </a:ext>
            </a:extLst>
          </p:cNvPr>
          <p:cNvSpPr>
            <a:spLocks noGrp="1"/>
          </p:cNvSpPr>
          <p:nvPr>
            <p:ph type="title"/>
          </p:nvPr>
        </p:nvSpPr>
        <p:spPr>
          <a:xfrm>
            <a:off x="838200" y="365125"/>
            <a:ext cx="108204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9C7B128-34F3-405C-B601-8BAFDB43499C}"/>
              </a:ext>
            </a:extLst>
          </p:cNvPr>
          <p:cNvSpPr>
            <a:spLocks noGrp="1"/>
          </p:cNvSpPr>
          <p:nvPr>
            <p:ph type="body" idx="1"/>
          </p:nvPr>
        </p:nvSpPr>
        <p:spPr>
          <a:xfrm>
            <a:off x="838200" y="1825625"/>
            <a:ext cx="108204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9F5A7754-E8C7-438B-922D-9027C6CF58E2}"/>
              </a:ext>
            </a:extLst>
          </p:cNvPr>
          <p:cNvSpPr>
            <a:spLocks noGrp="1"/>
          </p:cNvSpPr>
          <p:nvPr>
            <p:ph type="sldNum" sz="quarter" idx="4"/>
          </p:nvPr>
        </p:nvSpPr>
        <p:spPr>
          <a:xfrm>
            <a:off x="11112500" y="6356350"/>
            <a:ext cx="660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63D6C4-4840-40CC-AC84-17E24B3B7BDE}" type="slidenum">
              <a:rPr lang="en-US" noProof="0" smtClean="0"/>
              <a:t>‹#›</a:t>
            </a:fld>
            <a:endParaRPr lang="en-US" noProof="0" dirty="0"/>
          </a:p>
        </p:txBody>
      </p:sp>
      <p:sp>
        <p:nvSpPr>
          <p:cNvPr id="5" name="Rectangle 4">
            <a:extLst>
              <a:ext uri="{FF2B5EF4-FFF2-40B4-BE49-F238E27FC236}">
                <a16:creationId xmlns:a16="http://schemas.microsoft.com/office/drawing/2014/main" id="{7CDDDB7D-9189-9548-A2B9-81DC62C3C1A3}"/>
              </a:ext>
            </a:extLst>
          </p:cNvPr>
          <p:cNvSpPr/>
          <p:nvPr userDrawn="1"/>
        </p:nvSpPr>
        <p:spPr>
          <a:xfrm>
            <a:off x="0" y="1"/>
            <a:ext cx="12192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9">
            <a:extLst>
              <a:ext uri="{FF2B5EF4-FFF2-40B4-BE49-F238E27FC236}">
                <a16:creationId xmlns:a16="http://schemas.microsoft.com/office/drawing/2014/main" id="{096D8877-6B4A-4540-8927-767DD7401718}"/>
              </a:ext>
            </a:extLst>
          </p:cNvPr>
          <p:cNvSpPr/>
          <p:nvPr userDrawn="1"/>
        </p:nvSpPr>
        <p:spPr>
          <a:xfrm>
            <a:off x="0" y="1"/>
            <a:ext cx="12192001" cy="68579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17">
            <a:extLst>
              <a:ext uri="{FF2B5EF4-FFF2-40B4-BE49-F238E27FC236}">
                <a16:creationId xmlns:a16="http://schemas.microsoft.com/office/drawing/2014/main" id="{5AF2E123-FE0F-8541-8E36-5030C450AA7E}"/>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Freeform: Shape 11">
            <a:extLst>
              <a:ext uri="{FF2B5EF4-FFF2-40B4-BE49-F238E27FC236}">
                <a16:creationId xmlns:a16="http://schemas.microsoft.com/office/drawing/2014/main" id="{E5519D99-3B68-924A-9CD0-14B911711CA8}"/>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7">
            <a:extLst>
              <a:ext uri="{FF2B5EF4-FFF2-40B4-BE49-F238E27FC236}">
                <a16:creationId xmlns:a16="http://schemas.microsoft.com/office/drawing/2014/main" id="{A09E21A9-FBEF-144C-A152-FE484F3C55C1}"/>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itle 1">
            <a:extLst>
              <a:ext uri="{FF2B5EF4-FFF2-40B4-BE49-F238E27FC236}">
                <a16:creationId xmlns:a16="http://schemas.microsoft.com/office/drawing/2014/main" id="{70C7F2CB-A8CE-1545-A08D-93592C4BAEEA}"/>
              </a:ext>
            </a:extLst>
          </p:cNvPr>
          <p:cNvSpPr txBox="1">
            <a:spLocks/>
          </p:cNvSpPr>
          <p:nvPr userDrawn="1"/>
        </p:nvSpPr>
        <p:spPr>
          <a:xfrm>
            <a:off x="444500" y="542925"/>
            <a:ext cx="11214100" cy="535531"/>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r>
              <a:rPr lang="en-US" noProof="0" dirty="0">
                <a:latin typeface="+mj-lt"/>
              </a:rPr>
              <a:t>Click to edit Master title style</a:t>
            </a:r>
          </a:p>
        </p:txBody>
      </p:sp>
      <p:grpSp>
        <p:nvGrpSpPr>
          <p:cNvPr id="12" name="Group 11">
            <a:extLst>
              <a:ext uri="{FF2B5EF4-FFF2-40B4-BE49-F238E27FC236}">
                <a16:creationId xmlns:a16="http://schemas.microsoft.com/office/drawing/2014/main" id="{7068FCE4-1B47-3C4B-B091-013120A97D09}"/>
              </a:ext>
            </a:extLst>
          </p:cNvPr>
          <p:cNvGrpSpPr/>
          <p:nvPr userDrawn="1"/>
        </p:nvGrpSpPr>
        <p:grpSpPr>
          <a:xfrm rot="16200000">
            <a:off x="499388" y="-322655"/>
            <a:ext cx="535531" cy="645309"/>
            <a:chOff x="10945855" y="7317026"/>
            <a:chExt cx="2483924" cy="2993104"/>
          </a:xfrm>
        </p:grpSpPr>
        <p:sp>
          <p:nvSpPr>
            <p:cNvPr id="13" name="Freeform: Shape 15">
              <a:extLst>
                <a:ext uri="{FF2B5EF4-FFF2-40B4-BE49-F238E27FC236}">
                  <a16:creationId xmlns:a16="http://schemas.microsoft.com/office/drawing/2014/main" id="{FEC3FDE7-F27E-5E4E-8752-287CAB7792D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6">
              <a:extLst>
                <a:ext uri="{FF2B5EF4-FFF2-40B4-BE49-F238E27FC236}">
                  <a16:creationId xmlns:a16="http://schemas.microsoft.com/office/drawing/2014/main" id="{81C902DB-0D21-5044-82B6-9E7A70A1BF62}"/>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5" name="Group 14">
            <a:extLst>
              <a:ext uri="{FF2B5EF4-FFF2-40B4-BE49-F238E27FC236}">
                <a16:creationId xmlns:a16="http://schemas.microsoft.com/office/drawing/2014/main" id="{BE1E08A0-195D-694F-947B-986A76FBB93E}"/>
              </a:ext>
            </a:extLst>
          </p:cNvPr>
          <p:cNvGrpSpPr/>
          <p:nvPr userDrawn="1"/>
        </p:nvGrpSpPr>
        <p:grpSpPr>
          <a:xfrm>
            <a:off x="-1" y="1357409"/>
            <a:ext cx="12192001" cy="4846320"/>
            <a:chOff x="-1" y="1357409"/>
            <a:chExt cx="12192001" cy="4917518"/>
          </a:xfrm>
        </p:grpSpPr>
        <p:sp>
          <p:nvSpPr>
            <p:cNvPr id="16" name="Rectangle: Single Corner Snipped 18">
              <a:extLst>
                <a:ext uri="{FF2B5EF4-FFF2-40B4-BE49-F238E27FC236}">
                  <a16:creationId xmlns:a16="http://schemas.microsoft.com/office/drawing/2014/main" id="{ED5DFFCD-1EE3-E64E-B51F-BD7D72413E0B}"/>
                </a:ext>
              </a:extLst>
            </p:cNvPr>
            <p:cNvSpPr/>
            <p:nvPr userDrawn="1"/>
          </p:nvSpPr>
          <p:spPr>
            <a:xfrm flipV="1">
              <a:off x="-1" y="1357409"/>
              <a:ext cx="12192000" cy="4917518"/>
            </a:xfrm>
            <a:prstGeom prst="snip1Rect">
              <a:avLst>
                <a:gd name="adj" fmla="val 0"/>
              </a:avLst>
            </a:prstGeom>
            <a:pattFill prst="dkVert">
              <a:fgClr>
                <a:schemeClr val="accent5"/>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7" name="Rectangle: Single Corner Snipped 2">
              <a:extLst>
                <a:ext uri="{FF2B5EF4-FFF2-40B4-BE49-F238E27FC236}">
                  <a16:creationId xmlns:a16="http://schemas.microsoft.com/office/drawing/2014/main" id="{C12DB3CA-8E64-AA43-BFBE-A2CA9A816DBE}"/>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8" name="Freeform: Shape 23">
            <a:extLst>
              <a:ext uri="{FF2B5EF4-FFF2-40B4-BE49-F238E27FC236}">
                <a16:creationId xmlns:a16="http://schemas.microsoft.com/office/drawing/2014/main" id="{A587DEFD-D470-4142-8E0D-A71DDB147C92}"/>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Slide Number Placeholder 4">
            <a:extLst>
              <a:ext uri="{FF2B5EF4-FFF2-40B4-BE49-F238E27FC236}">
                <a16:creationId xmlns:a16="http://schemas.microsoft.com/office/drawing/2014/main" id="{7D9BF857-7910-734D-A217-5E3344220AA2}"/>
              </a:ext>
            </a:extLst>
          </p:cNvPr>
          <p:cNvSpPr txBox="1">
            <a:spLocks/>
          </p:cNvSpPr>
          <p:nvPr userDrawn="1"/>
        </p:nvSpPr>
        <p:spPr>
          <a:xfrm>
            <a:off x="11252200" y="6315075"/>
            <a:ext cx="406400" cy="365125"/>
          </a:xfrm>
          <a:prstGeom prst="rect">
            <a:avLst/>
          </a:prstGeom>
        </p:spPr>
        <p:txBody>
          <a:bodyPr/>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6660933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6" r:id="rId4"/>
    <p:sldLayoutId id="2147483654" r:id="rId5"/>
    <p:sldLayoutId id="2147483661" r:id="rId6"/>
    <p:sldLayoutId id="2147483677" r:id="rId7"/>
    <p:sldLayoutId id="2147483674" r:id="rId8"/>
    <p:sldLayoutId id="2147483665" r:id="rId9"/>
    <p:sldLayoutId id="2147483673" r:id="rId10"/>
    <p:sldLayoutId id="2147483662" r:id="rId11"/>
    <p:sldLayoutId id="2147483663" r:id="rId12"/>
    <p:sldLayoutId id="2147483664" r:id="rId13"/>
    <p:sldLayoutId id="2147483675" r:id="rId14"/>
    <p:sldLayoutId id="2147483676" r:id="rId15"/>
    <p:sldLayoutId id="2147483672" r:id="rId16"/>
    <p:sldLayoutId id="2147483667" r:id="rId17"/>
    <p:sldLayoutId id="2147483668"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mailto:Michael.Woods@cityofvancouver.us"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ikqvur9ab.cc.rs6.net/tn.jsp?f=001_VyiRbbXOiTqGx9XTWq-S-t9qTE33U610NOk2hQaRGdEorjBJg5BDCXAC5KhsJgRZ0T5QtIKgHsiMf_ifE6lIbNBfEfFRv_lBBBO3iuELZM5-Rh2VGS1P2dfRg2oNKimGnbTlf6SmCje6C9behBx-ga6GgXB-5Maslwvk3xCeW9YMf2Iy0XXkFeuci9BYSDihHCnn7UnRQ93UeZ1maGWHPEFjYUgKGXXFzZaAhUEiDC82HnlT9KzHRAo4QqTBNcclffkhpof1dk=&amp;c=ZX9ZlBHdxjB1XyD4wCKumaT8t7Ywj6PY2iwdHvbqZqLF2LUCvDuJuw==&amp;ch=gfghVc9VpCfolD-1bcO2OcsnPs9_txCKf_8hE95bzM2IjZq2NovmmA==" TargetMode="External"/><Relationship Id="rId2" Type="http://schemas.openxmlformats.org/officeDocument/2006/relationships/hyperlink" Target="https://ikqvur9ab.cc.rs6.net/tn.jsp?f=001_VyiRbbXOiTqGx9XTWq-S-t9qTE33U610NOk2hQaRGdEorjBJg5BDCXAC5KhsJgRETlrZNDjRSR385rXddlrbz1f_zT_Od1uVYfnbg6Im2KXXTrsB1wW699L4ToS2fq6NN858w3S3eZJhDJ8EswZ3Nw8foY7QWLjtIdTtR0Fz6_gZuudeq189v6I2GQMoWAbD9FLqMafMwx11Q1G6XV4l9KGuBiVsAtUVpGDlMfcQj01Y8pwdi2i9XzeSwQAL-v986aiS1ghdqw=&amp;c=ZX9ZlBHdxjB1XyD4wCKumaT8t7Ywj6PY2iwdHvbqZqLF2LUCvDuJuw==&amp;ch=gfghVc9VpCfolD-1bcO2OcsnPs9_txCKf_8hE95bzM2IjZq2NovmmA==" TargetMode="External"/><Relationship Id="rId1" Type="http://schemas.openxmlformats.org/officeDocument/2006/relationships/slideLayout" Target="../slideLayouts/slideLayout8.xml"/><Relationship Id="rId4" Type="http://schemas.openxmlformats.org/officeDocument/2006/relationships/hyperlink" Target="https://ikqvur9ab.cc.rs6.net/tn.jsp?f=001_VyiRbbXOiTqGx9XTWq-S-t9qTE33U610NOk2hQaRGdEorjBJg5BDCXAC5KhsJgRAAHboY9bTHHVIsU8nvGQJovpLCWVdJI1NOKILDGVomkGlCsapo89fxA0ak8X5knCX_bTK76KRY-rJXpbM8amDalxmdFjYdNtSU4uh7XXFTnvay1XrruMHN1hBGfp55IfkmCEx8JSmW17YA4_CbPWx5Sf1OwgkYG2GCpW6hwKljJ0wEfrXFjR_rSf9uORVQkKU-s4yRe-Fkw=&amp;c=ZX9ZlBHdxjB1XyD4wCKumaT8t7Ywj6PY2iwdHvbqZqLF2LUCvDuJuw==&amp;ch=gfghVc9VpCfolD-1bcO2OcsnPs9_txCKf_8hE95bzM2IjZq2Novmm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des.wa.gov/about/agency-overview/initiatives/supplier-diversity-state-contracts/public-works-business-diversity-program" TargetMode="External"/><Relationship Id="rId7" Type="http://schemas.openxmlformats.org/officeDocument/2006/relationships/hyperlink" Target="https://eap.wa.gov/" TargetMode="External"/><Relationship Id="rId2" Type="http://schemas.openxmlformats.org/officeDocument/2006/relationships/hyperlink" Target="https://des.wa.gov/about/committees-groups/procurement-inclusion-and-equity-pie-program" TargetMode="External"/><Relationship Id="rId1" Type="http://schemas.openxmlformats.org/officeDocument/2006/relationships/slideLayout" Target="../slideLayouts/slideLayout3.xml"/><Relationship Id="rId6" Type="http://schemas.openxmlformats.org/officeDocument/2006/relationships/hyperlink" Target="https://capitol.wa.gov/" TargetMode="External"/><Relationship Id="rId5" Type="http://schemas.openxmlformats.org/officeDocument/2006/relationships/hyperlink" Target="https://des.wa.gov/" TargetMode="External"/><Relationship Id="rId4" Type="http://schemas.openxmlformats.org/officeDocument/2006/relationships/hyperlink" Target="mailto:cedric.austin@des.wa.gov"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des.wa.gov/about/committees-groups/procurement-inclusion-and-equity-pie-program" TargetMode="External"/><Relationship Id="rId2" Type="http://schemas.openxmlformats.org/officeDocument/2006/relationships/image" Target="../media/image7.jpg"/><Relationship Id="rId1" Type="http://schemas.openxmlformats.org/officeDocument/2006/relationships/slideLayout" Target="../slideLayouts/slideLayout12.xml"/><Relationship Id="rId4" Type="http://schemas.openxmlformats.org/officeDocument/2006/relationships/hyperlink" Target="https://des.wa.gov/about/agency-overview/initiatives/supplier-diversity-state-contracts/public-works-business-diversity-program" TargetMode="Externa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vendor.interstatebridge.org/Login"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washingtonapex.ecenterdirect.com/events/855452" TargetMode="External"/><Relationship Id="rId2" Type="http://schemas.openxmlformats.org/officeDocument/2006/relationships/hyperlink" Target="https://omwbe.wa.gov/about/events/save-date-central-regional-contracting-forum"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ashingtonapex.ecenterdirect.com/events/855451" TargetMode="External"/><Relationship Id="rId2" Type="http://schemas.openxmlformats.org/officeDocument/2006/relationships/hyperlink" Target="https://vendor.interstatebridge.org/" TargetMode="Externa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a:xfrm>
            <a:off x="640080" y="2395728"/>
            <a:ext cx="10801350" cy="1243584"/>
          </a:xfrm>
        </p:spPr>
        <p:txBody>
          <a:bodyPr/>
          <a:lstStyle/>
          <a:p>
            <a:r>
              <a:rPr lang="en-US" sz="5400" dirty="0">
                <a:solidFill>
                  <a:schemeClr val="bg1"/>
                </a:solidFill>
              </a:rPr>
              <a:t>Washington-Oregon Community Networking Group</a:t>
            </a:r>
          </a:p>
        </p:txBody>
      </p:sp>
      <p:sp>
        <p:nvSpPr>
          <p:cNvPr id="3" name="Subtitle 2">
            <a:extLst>
              <a:ext uri="{FF2B5EF4-FFF2-40B4-BE49-F238E27FC236}">
                <a16:creationId xmlns:a16="http://schemas.microsoft.com/office/drawing/2014/main" id="{0D537F64-4C96-4AA8-BB21-E8053A3186DD}"/>
              </a:ext>
            </a:extLst>
          </p:cNvPr>
          <p:cNvSpPr>
            <a:spLocks noGrp="1"/>
          </p:cNvSpPr>
          <p:nvPr>
            <p:ph type="subTitle" idx="1"/>
          </p:nvPr>
        </p:nvSpPr>
        <p:spPr>
          <a:xfrm>
            <a:off x="742950" y="4030218"/>
            <a:ext cx="10149840" cy="868680"/>
          </a:xfrm>
        </p:spPr>
        <p:txBody>
          <a:bodyPr>
            <a:noAutofit/>
          </a:bodyPr>
          <a:lstStyle/>
          <a:p>
            <a:r>
              <a:rPr lang="en-US" sz="2000" dirty="0">
                <a:solidFill>
                  <a:srgbClr val="63B7C6"/>
                </a:solidFill>
              </a:rPr>
              <a:t>Developing new business opportunities in Washington and Oregon</a:t>
            </a:r>
            <a:endParaRPr lang="en-US" sz="2000" dirty="0"/>
          </a:p>
        </p:txBody>
      </p:sp>
      <p:sp>
        <p:nvSpPr>
          <p:cNvPr id="4" name="TextBox 3">
            <a:extLst>
              <a:ext uri="{FF2B5EF4-FFF2-40B4-BE49-F238E27FC236}">
                <a16:creationId xmlns:a16="http://schemas.microsoft.com/office/drawing/2014/main" id="{D590E877-392C-D1F5-2F01-A4FF0D096661}"/>
              </a:ext>
            </a:extLst>
          </p:cNvPr>
          <p:cNvSpPr txBox="1"/>
          <p:nvPr/>
        </p:nvSpPr>
        <p:spPr>
          <a:xfrm>
            <a:off x="971550" y="5001161"/>
            <a:ext cx="4012432" cy="1015663"/>
          </a:xfrm>
          <a:prstGeom prst="rect">
            <a:avLst/>
          </a:prstGeom>
          <a:noFill/>
        </p:spPr>
        <p:txBody>
          <a:bodyPr wrap="square" rtlCol="0">
            <a:spAutoFit/>
          </a:bodyPr>
          <a:lstStyle/>
          <a:p>
            <a:r>
              <a:rPr lang="en-US" sz="2000" dirty="0">
                <a:solidFill>
                  <a:schemeClr val="bg1"/>
                </a:solidFill>
              </a:rPr>
              <a:t>Monthly meeting</a:t>
            </a:r>
            <a:br>
              <a:rPr lang="en-US" sz="2000" dirty="0">
                <a:solidFill>
                  <a:schemeClr val="bg1"/>
                </a:solidFill>
              </a:rPr>
            </a:br>
            <a:r>
              <a:rPr lang="en-US" sz="2000" dirty="0">
                <a:solidFill>
                  <a:schemeClr val="bg1"/>
                </a:solidFill>
              </a:rPr>
              <a:t>Monday, July 20, 2026</a:t>
            </a:r>
          </a:p>
          <a:p>
            <a:r>
              <a:rPr lang="en-US" sz="2000" dirty="0">
                <a:solidFill>
                  <a:schemeClr val="bg1"/>
                </a:solidFill>
              </a:rPr>
              <a:t>12:00 pm – 1:00 pm Pacific Time</a:t>
            </a:r>
          </a:p>
        </p:txBody>
      </p:sp>
    </p:spTree>
    <p:extLst>
      <p:ext uri="{BB962C8B-B14F-4D97-AF65-F5344CB8AC3E}">
        <p14:creationId xmlns:p14="http://schemas.microsoft.com/office/powerpoint/2010/main" val="39469345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E3D85-7FD1-FE7A-2971-A6FB2401DB3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335FB5A-1CC7-7A4C-D6CD-F09BB7DBCFC1}"/>
              </a:ext>
            </a:extLst>
          </p:cNvPr>
          <p:cNvSpPr>
            <a:spLocks noGrp="1"/>
          </p:cNvSpPr>
          <p:nvPr>
            <p:ph type="sldNum" sz="quarter" idx="12"/>
          </p:nvPr>
        </p:nvSpPr>
        <p:spPr/>
        <p:txBody>
          <a:bodyPr/>
          <a:lstStyle/>
          <a:p>
            <a:fld id="{C263D6C4-4840-40CC-AC84-17E24B3B7BDE}" type="slidenum">
              <a:rPr lang="en-US" noProof="0" smtClean="0"/>
              <a:pPr/>
              <a:t>10</a:t>
            </a:fld>
            <a:endParaRPr lang="en-US" noProof="0" dirty="0"/>
          </a:p>
        </p:txBody>
      </p:sp>
      <p:pic>
        <p:nvPicPr>
          <p:cNvPr id="13" name="Picture 12">
            <a:extLst>
              <a:ext uri="{FF2B5EF4-FFF2-40B4-BE49-F238E27FC236}">
                <a16:creationId xmlns:a16="http://schemas.microsoft.com/office/drawing/2014/main" id="{B00B128D-D70F-93D6-908C-E7EA84176667}"/>
              </a:ext>
            </a:extLst>
          </p:cNvPr>
          <p:cNvPicPr>
            <a:picLocks noChangeAspect="1"/>
          </p:cNvPicPr>
          <p:nvPr/>
        </p:nvPicPr>
        <p:blipFill>
          <a:blip r:embed="rId2"/>
          <a:stretch>
            <a:fillRect/>
          </a:stretch>
        </p:blipFill>
        <p:spPr>
          <a:xfrm>
            <a:off x="1549400" y="1597725"/>
            <a:ext cx="8577813" cy="4899912"/>
          </a:xfrm>
          <a:prstGeom prst="rect">
            <a:avLst/>
          </a:prstGeom>
        </p:spPr>
      </p:pic>
      <p:sp>
        <p:nvSpPr>
          <p:cNvPr id="2" name="TextBox 1">
            <a:extLst>
              <a:ext uri="{FF2B5EF4-FFF2-40B4-BE49-F238E27FC236}">
                <a16:creationId xmlns:a16="http://schemas.microsoft.com/office/drawing/2014/main" id="{4CAEE08C-4968-7B42-0EC4-537E29F923FD}"/>
              </a:ext>
            </a:extLst>
          </p:cNvPr>
          <p:cNvSpPr txBox="1"/>
          <p:nvPr/>
        </p:nvSpPr>
        <p:spPr>
          <a:xfrm>
            <a:off x="650240" y="355600"/>
            <a:ext cx="11008360" cy="584775"/>
          </a:xfrm>
          <a:prstGeom prst="rect">
            <a:avLst/>
          </a:prstGeom>
          <a:noFill/>
        </p:spPr>
        <p:txBody>
          <a:bodyPr wrap="square" rtlCol="0">
            <a:spAutoFit/>
          </a:bodyPr>
          <a:lstStyle/>
          <a:p>
            <a:r>
              <a:rPr lang="en-US" sz="3200" b="1" dirty="0">
                <a:solidFill>
                  <a:schemeClr val="bg1"/>
                </a:solidFill>
                <a:latin typeface="+mj-lt"/>
              </a:rPr>
              <a:t>Project Details</a:t>
            </a:r>
          </a:p>
        </p:txBody>
      </p:sp>
    </p:spTree>
    <p:extLst>
      <p:ext uri="{BB962C8B-B14F-4D97-AF65-F5344CB8AC3E}">
        <p14:creationId xmlns:p14="http://schemas.microsoft.com/office/powerpoint/2010/main" val="784463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3E91B-5014-4211-1425-17EC4C4CF50C}"/>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4630F7DC-D33E-B134-535B-171133C65475}"/>
              </a:ext>
            </a:extLst>
          </p:cNvPr>
          <p:cNvSpPr>
            <a:spLocks noGrp="1"/>
          </p:cNvSpPr>
          <p:nvPr>
            <p:ph type="title"/>
          </p:nvPr>
        </p:nvSpPr>
        <p:spPr>
          <a:xfrm>
            <a:off x="444500" y="542925"/>
            <a:ext cx="11214100" cy="535531"/>
          </a:xfrm>
        </p:spPr>
        <p:txBody>
          <a:bodyPr wrap="square" anchor="t">
            <a:noAutofit/>
          </a:bodyPr>
          <a:lstStyle/>
          <a:p>
            <a:r>
              <a:rPr lang="en-US" dirty="0"/>
              <a:t>Construction Trades</a:t>
            </a:r>
          </a:p>
        </p:txBody>
      </p:sp>
      <p:sp>
        <p:nvSpPr>
          <p:cNvPr id="3" name="Slide Number Placeholder 2">
            <a:extLst>
              <a:ext uri="{FF2B5EF4-FFF2-40B4-BE49-F238E27FC236}">
                <a16:creationId xmlns:a16="http://schemas.microsoft.com/office/drawing/2014/main" id="{625D9D1D-EDED-5944-EE7A-5D531065A499}"/>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11</a:t>
            </a:fld>
            <a:endParaRPr lang="en-US" noProof="0"/>
          </a:p>
        </p:txBody>
      </p:sp>
      <p:pic>
        <p:nvPicPr>
          <p:cNvPr id="6" name="Picture 5">
            <a:extLst>
              <a:ext uri="{FF2B5EF4-FFF2-40B4-BE49-F238E27FC236}">
                <a16:creationId xmlns:a16="http://schemas.microsoft.com/office/drawing/2014/main" id="{B31C0C2A-AEFE-2E56-9975-8711B8E66415}"/>
              </a:ext>
            </a:extLst>
          </p:cNvPr>
          <p:cNvPicPr>
            <a:picLocks noChangeAspect="1"/>
          </p:cNvPicPr>
          <p:nvPr/>
        </p:nvPicPr>
        <p:blipFill>
          <a:blip r:embed="rId2"/>
          <a:stretch>
            <a:fillRect/>
          </a:stretch>
        </p:blipFill>
        <p:spPr>
          <a:xfrm>
            <a:off x="443365" y="2206855"/>
            <a:ext cx="11215235" cy="3588877"/>
          </a:xfrm>
          <a:prstGeom prst="rect">
            <a:avLst/>
          </a:prstGeom>
          <a:noFill/>
        </p:spPr>
      </p:pic>
    </p:spTree>
    <p:extLst>
      <p:ext uri="{BB962C8B-B14F-4D97-AF65-F5344CB8AC3E}">
        <p14:creationId xmlns:p14="http://schemas.microsoft.com/office/powerpoint/2010/main" val="2460831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57CCD-CFE4-FEA0-02FB-5B12925E37B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8552ABA-F46B-8B55-1275-0F91E7B20923}"/>
              </a:ext>
            </a:extLst>
          </p:cNvPr>
          <p:cNvSpPr>
            <a:spLocks noGrp="1"/>
          </p:cNvSpPr>
          <p:nvPr>
            <p:ph type="sldNum" sz="quarter" idx="12"/>
          </p:nvPr>
        </p:nvSpPr>
        <p:spPr/>
        <p:txBody>
          <a:bodyPr/>
          <a:lstStyle/>
          <a:p>
            <a:fld id="{C263D6C4-4840-40CC-AC84-17E24B3B7BDE}" type="slidenum">
              <a:rPr lang="en-US" noProof="0" smtClean="0"/>
              <a:pPr/>
              <a:t>12</a:t>
            </a:fld>
            <a:endParaRPr lang="en-US" noProof="0" dirty="0"/>
          </a:p>
        </p:txBody>
      </p:sp>
      <p:sp>
        <p:nvSpPr>
          <p:cNvPr id="4" name="Text Placeholder 3">
            <a:extLst>
              <a:ext uri="{FF2B5EF4-FFF2-40B4-BE49-F238E27FC236}">
                <a16:creationId xmlns:a16="http://schemas.microsoft.com/office/drawing/2014/main" id="{053B21EE-58AE-7321-7AB7-9FF643E3F6C6}"/>
              </a:ext>
            </a:extLst>
          </p:cNvPr>
          <p:cNvSpPr>
            <a:spLocks noGrp="1"/>
          </p:cNvSpPr>
          <p:nvPr>
            <p:ph type="body" sz="quarter" idx="13"/>
          </p:nvPr>
        </p:nvSpPr>
        <p:spPr/>
        <p:txBody>
          <a:bodyPr>
            <a:normAutofit fontScale="25000" lnSpcReduction="20000"/>
          </a:bodyPr>
          <a:lstStyle/>
          <a:p>
            <a:pPr algn="l"/>
            <a:r>
              <a:rPr lang="en-US" sz="12800" dirty="0">
                <a:latin typeface="+mj-lt"/>
              </a:rPr>
              <a:t>RFP Contractor - Job Order Contracting General Construction Services</a:t>
            </a:r>
          </a:p>
          <a:p>
            <a:endParaRPr lang="en-US" sz="17600" dirty="0"/>
          </a:p>
          <a:p>
            <a:pPr algn="l">
              <a:lnSpc>
                <a:spcPct val="170000"/>
              </a:lnSpc>
              <a:spcAft>
                <a:spcPts val="600"/>
              </a:spcAft>
            </a:pPr>
            <a:r>
              <a:rPr lang="en-US" sz="8000" b="1" dirty="0"/>
              <a:t>Pre-bid Meeting: </a:t>
            </a:r>
            <a:r>
              <a:rPr lang="en-US" sz="8000" dirty="0"/>
              <a:t>Jul 29, 2026 @ 9:00am PT</a:t>
            </a:r>
            <a:r>
              <a:rPr lang="en-US" sz="8000" b="1" dirty="0"/>
              <a:t>  Mandatory - </a:t>
            </a:r>
            <a:r>
              <a:rPr lang="en-US" sz="8000" dirty="0"/>
              <a:t>Room 107-108 of the </a:t>
            </a:r>
            <a:br>
              <a:rPr lang="en-US" sz="8000" dirty="0"/>
            </a:br>
            <a:r>
              <a:rPr lang="en-US" sz="8000" dirty="0"/>
              <a:t>Bothell City Hall Building, 18415 101st Avenue NE, Bothell, WA 98011</a:t>
            </a:r>
          </a:p>
          <a:p>
            <a:pPr algn="l">
              <a:lnSpc>
                <a:spcPct val="170000"/>
              </a:lnSpc>
              <a:spcAft>
                <a:spcPts val="600"/>
              </a:spcAft>
            </a:pPr>
            <a:r>
              <a:rPr lang="en-US" sz="8000" b="1" dirty="0"/>
              <a:t>Bid Date: </a:t>
            </a:r>
            <a:r>
              <a:rPr lang="en-US" sz="8000" dirty="0"/>
              <a:t>Aug 18, 2026 @ 2:00pm PT - NPRSA Clerk's Office</a:t>
            </a:r>
          </a:p>
          <a:p>
            <a:pPr algn="l">
              <a:lnSpc>
                <a:spcPct val="170000"/>
              </a:lnSpc>
              <a:spcAft>
                <a:spcPts val="600"/>
              </a:spcAft>
            </a:pPr>
            <a:r>
              <a:rPr lang="en-US" sz="8000" b="1" dirty="0"/>
              <a:t>RFP Date: </a:t>
            </a:r>
            <a:r>
              <a:rPr lang="en-US" sz="8000" dirty="0"/>
              <a:t>Aug 18, 2026 @ 2:00pm PT - NPRSA Clerk</a:t>
            </a:r>
          </a:p>
          <a:p>
            <a:pPr algn="l">
              <a:lnSpc>
                <a:spcPct val="170000"/>
              </a:lnSpc>
              <a:spcAft>
                <a:spcPts val="600"/>
              </a:spcAft>
            </a:pPr>
            <a:r>
              <a:rPr lang="en-US" sz="8000" b="1" dirty="0"/>
              <a:t>Start Date: </a:t>
            </a:r>
            <a:r>
              <a:rPr lang="en-US" sz="8000" dirty="0"/>
              <a:t>Oct 17, 2026</a:t>
            </a:r>
          </a:p>
          <a:p>
            <a:pPr algn="l">
              <a:lnSpc>
                <a:spcPct val="170000"/>
              </a:lnSpc>
              <a:spcAft>
                <a:spcPts val="600"/>
              </a:spcAft>
            </a:pPr>
            <a:r>
              <a:rPr lang="en-US" sz="8000" dirty="0"/>
              <a:t>Location: 18415 101st Avenue NE, Bothell, WA 98011</a:t>
            </a:r>
            <a:endParaRPr lang="en-US" sz="8000" u="sng" dirty="0"/>
          </a:p>
          <a:p>
            <a:pPr algn="l"/>
            <a:endParaRPr lang="en-US" sz="8000" dirty="0"/>
          </a:p>
          <a:p>
            <a:endParaRPr lang="en-US" sz="14400" b="1" dirty="0"/>
          </a:p>
        </p:txBody>
      </p:sp>
    </p:spTree>
    <p:extLst>
      <p:ext uri="{BB962C8B-B14F-4D97-AF65-F5344CB8AC3E}">
        <p14:creationId xmlns:p14="http://schemas.microsoft.com/office/powerpoint/2010/main" val="1457262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E87A-6DBB-7057-6608-138FF90B277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487057F-6139-D85E-6795-796C20E97D53}"/>
              </a:ext>
            </a:extLst>
          </p:cNvPr>
          <p:cNvSpPr>
            <a:spLocks noGrp="1"/>
          </p:cNvSpPr>
          <p:nvPr>
            <p:ph type="sldNum" sz="quarter" idx="12"/>
          </p:nvPr>
        </p:nvSpPr>
        <p:spPr/>
        <p:txBody>
          <a:bodyPr/>
          <a:lstStyle/>
          <a:p>
            <a:fld id="{C263D6C4-4840-40CC-AC84-17E24B3B7BDE}" type="slidenum">
              <a:rPr lang="en-US" noProof="0" smtClean="0"/>
              <a:pPr/>
              <a:t>13</a:t>
            </a:fld>
            <a:endParaRPr lang="en-US" noProof="0" dirty="0"/>
          </a:p>
        </p:txBody>
      </p:sp>
      <p:pic>
        <p:nvPicPr>
          <p:cNvPr id="4" name="Picture 3">
            <a:extLst>
              <a:ext uri="{FF2B5EF4-FFF2-40B4-BE49-F238E27FC236}">
                <a16:creationId xmlns:a16="http://schemas.microsoft.com/office/drawing/2014/main" id="{8A2C439C-1667-62BF-38CD-133E7B935913}"/>
              </a:ext>
            </a:extLst>
          </p:cNvPr>
          <p:cNvPicPr>
            <a:picLocks noChangeAspect="1"/>
          </p:cNvPicPr>
          <p:nvPr/>
        </p:nvPicPr>
        <p:blipFill>
          <a:blip r:embed="rId2"/>
          <a:stretch>
            <a:fillRect/>
          </a:stretch>
        </p:blipFill>
        <p:spPr>
          <a:xfrm>
            <a:off x="440442" y="2124109"/>
            <a:ext cx="11311116" cy="4262120"/>
          </a:xfrm>
          <a:prstGeom prst="rect">
            <a:avLst/>
          </a:prstGeom>
        </p:spPr>
      </p:pic>
      <p:sp>
        <p:nvSpPr>
          <p:cNvPr id="2" name="TextBox 1">
            <a:extLst>
              <a:ext uri="{FF2B5EF4-FFF2-40B4-BE49-F238E27FC236}">
                <a16:creationId xmlns:a16="http://schemas.microsoft.com/office/drawing/2014/main" id="{749CA19C-B7C6-94E1-E84B-2780F1C3E205}"/>
              </a:ext>
            </a:extLst>
          </p:cNvPr>
          <p:cNvSpPr txBox="1"/>
          <p:nvPr/>
        </p:nvSpPr>
        <p:spPr>
          <a:xfrm>
            <a:off x="810126" y="481263"/>
            <a:ext cx="10258927" cy="584775"/>
          </a:xfrm>
          <a:prstGeom prst="rect">
            <a:avLst/>
          </a:prstGeom>
          <a:noFill/>
        </p:spPr>
        <p:txBody>
          <a:bodyPr wrap="square" rtlCol="0">
            <a:spAutoFit/>
          </a:bodyPr>
          <a:lstStyle/>
          <a:p>
            <a:r>
              <a:rPr lang="en-US" sz="3200" b="1" dirty="0">
                <a:solidFill>
                  <a:schemeClr val="bg1"/>
                </a:solidFill>
                <a:latin typeface="+mj-lt"/>
              </a:rPr>
              <a:t>Project Details</a:t>
            </a:r>
          </a:p>
        </p:txBody>
      </p:sp>
    </p:spTree>
    <p:extLst>
      <p:ext uri="{BB962C8B-B14F-4D97-AF65-F5344CB8AC3E}">
        <p14:creationId xmlns:p14="http://schemas.microsoft.com/office/powerpoint/2010/main" val="3197488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C4179-EE88-D512-93C1-B951EB84EF09}"/>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0EB0B363-ADE1-9C77-DF39-0D9468AEA027}"/>
              </a:ext>
            </a:extLst>
          </p:cNvPr>
          <p:cNvSpPr>
            <a:spLocks noGrp="1"/>
          </p:cNvSpPr>
          <p:nvPr>
            <p:ph type="title"/>
          </p:nvPr>
        </p:nvSpPr>
        <p:spPr>
          <a:xfrm>
            <a:off x="444500" y="542925"/>
            <a:ext cx="11214100" cy="535531"/>
          </a:xfrm>
        </p:spPr>
        <p:txBody>
          <a:bodyPr/>
          <a:lstStyle/>
          <a:p>
            <a:r>
              <a:rPr lang="en-US" dirty="0"/>
              <a:t>Construction Trades</a:t>
            </a:r>
          </a:p>
        </p:txBody>
      </p:sp>
      <p:sp>
        <p:nvSpPr>
          <p:cNvPr id="3" name="Slide Number Placeholder 2">
            <a:extLst>
              <a:ext uri="{FF2B5EF4-FFF2-40B4-BE49-F238E27FC236}">
                <a16:creationId xmlns:a16="http://schemas.microsoft.com/office/drawing/2014/main" id="{6B6B4AFE-C389-1819-2287-5318517DC22E}"/>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14</a:t>
            </a:fld>
            <a:endParaRPr lang="en-US" noProof="0"/>
          </a:p>
        </p:txBody>
      </p:sp>
      <p:pic>
        <p:nvPicPr>
          <p:cNvPr id="5" name="Picture 4">
            <a:extLst>
              <a:ext uri="{FF2B5EF4-FFF2-40B4-BE49-F238E27FC236}">
                <a16:creationId xmlns:a16="http://schemas.microsoft.com/office/drawing/2014/main" id="{53BD8D26-F09F-F651-367A-61B755CE4F4F}"/>
              </a:ext>
            </a:extLst>
          </p:cNvPr>
          <p:cNvPicPr>
            <a:picLocks noChangeAspect="1"/>
          </p:cNvPicPr>
          <p:nvPr/>
        </p:nvPicPr>
        <p:blipFill>
          <a:blip r:embed="rId2"/>
          <a:stretch>
            <a:fillRect/>
          </a:stretch>
        </p:blipFill>
        <p:spPr>
          <a:xfrm>
            <a:off x="1494607" y="1825625"/>
            <a:ext cx="9112750" cy="4351338"/>
          </a:xfrm>
          <a:prstGeom prst="rect">
            <a:avLst/>
          </a:prstGeom>
          <a:noFill/>
        </p:spPr>
      </p:pic>
    </p:spTree>
    <p:extLst>
      <p:ext uri="{BB962C8B-B14F-4D97-AF65-F5344CB8AC3E}">
        <p14:creationId xmlns:p14="http://schemas.microsoft.com/office/powerpoint/2010/main" val="3624082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66805-BD53-300E-7B89-2C223772293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394828A-5281-E795-31DC-293B8ED6B5D1}"/>
              </a:ext>
            </a:extLst>
          </p:cNvPr>
          <p:cNvSpPr>
            <a:spLocks noGrp="1"/>
          </p:cNvSpPr>
          <p:nvPr>
            <p:ph type="sldNum" sz="quarter" idx="12"/>
          </p:nvPr>
        </p:nvSpPr>
        <p:spPr/>
        <p:txBody>
          <a:bodyPr/>
          <a:lstStyle/>
          <a:p>
            <a:fld id="{C263D6C4-4840-40CC-AC84-17E24B3B7BDE}" type="slidenum">
              <a:rPr lang="en-US" noProof="0" smtClean="0"/>
              <a:pPr/>
              <a:t>15</a:t>
            </a:fld>
            <a:endParaRPr lang="en-US" noProof="0" dirty="0"/>
          </a:p>
        </p:txBody>
      </p:sp>
      <p:sp>
        <p:nvSpPr>
          <p:cNvPr id="4" name="Text Placeholder 3">
            <a:extLst>
              <a:ext uri="{FF2B5EF4-FFF2-40B4-BE49-F238E27FC236}">
                <a16:creationId xmlns:a16="http://schemas.microsoft.com/office/drawing/2014/main" id="{3AF6D60C-2BB4-B5C0-4A05-50A168FDAAF8}"/>
              </a:ext>
            </a:extLst>
          </p:cNvPr>
          <p:cNvSpPr>
            <a:spLocks noGrp="1"/>
          </p:cNvSpPr>
          <p:nvPr>
            <p:ph type="body" sz="quarter" idx="13"/>
          </p:nvPr>
        </p:nvSpPr>
        <p:spPr/>
        <p:txBody>
          <a:bodyPr>
            <a:normAutofit/>
          </a:bodyPr>
          <a:lstStyle/>
          <a:p>
            <a:r>
              <a:rPr lang="en-US" sz="4000" dirty="0">
                <a:latin typeface="+mj-lt"/>
              </a:rPr>
              <a:t>Washington-Oregon </a:t>
            </a:r>
          </a:p>
          <a:p>
            <a:r>
              <a:rPr lang="en-US" sz="4000" dirty="0">
                <a:latin typeface="+mj-lt"/>
              </a:rPr>
              <a:t>Local Consultant Projects</a:t>
            </a:r>
          </a:p>
        </p:txBody>
      </p:sp>
    </p:spTree>
    <p:extLst>
      <p:ext uri="{BB962C8B-B14F-4D97-AF65-F5344CB8AC3E}">
        <p14:creationId xmlns:p14="http://schemas.microsoft.com/office/powerpoint/2010/main" val="266060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A1875-18F7-A12C-8632-D5F0B4F9131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90DF50-1E2D-CBBC-AA8F-66480A098EFE}"/>
              </a:ext>
            </a:extLst>
          </p:cNvPr>
          <p:cNvSpPr>
            <a:spLocks noGrp="1"/>
          </p:cNvSpPr>
          <p:nvPr>
            <p:ph type="sldNum" sz="quarter" idx="12"/>
          </p:nvPr>
        </p:nvSpPr>
        <p:spPr/>
        <p:txBody>
          <a:bodyPr/>
          <a:lstStyle/>
          <a:p>
            <a:fld id="{C263D6C4-4840-40CC-AC84-17E24B3B7BDE}" type="slidenum">
              <a:rPr lang="en-US" noProof="0" smtClean="0"/>
              <a:pPr/>
              <a:t>16</a:t>
            </a:fld>
            <a:endParaRPr lang="en-US" noProof="0" dirty="0"/>
          </a:p>
        </p:txBody>
      </p:sp>
      <p:sp>
        <p:nvSpPr>
          <p:cNvPr id="4" name="Text Placeholder 3">
            <a:extLst>
              <a:ext uri="{FF2B5EF4-FFF2-40B4-BE49-F238E27FC236}">
                <a16:creationId xmlns:a16="http://schemas.microsoft.com/office/drawing/2014/main" id="{D8152F05-D8D3-2C27-F4FC-9438BFACEDA2}"/>
              </a:ext>
            </a:extLst>
          </p:cNvPr>
          <p:cNvSpPr>
            <a:spLocks noGrp="1"/>
          </p:cNvSpPr>
          <p:nvPr>
            <p:ph type="body" sz="quarter" idx="13"/>
          </p:nvPr>
        </p:nvSpPr>
        <p:spPr>
          <a:xfrm>
            <a:off x="864268" y="1935868"/>
            <a:ext cx="3972428" cy="3358860"/>
          </a:xfrm>
        </p:spPr>
        <p:txBody>
          <a:bodyPr>
            <a:noAutofit/>
          </a:bodyPr>
          <a:lstStyle/>
          <a:p>
            <a:pPr marL="0" marR="0" lvl="0" indent="0" algn="l" defTabSz="914400" rtl="0" eaLnBrk="1" fontAlgn="base" latinLnBrk="0" hangingPunct="1">
              <a:lnSpc>
                <a:spcPct val="100000"/>
              </a:lnSpc>
              <a:spcBef>
                <a:spcPts val="0"/>
              </a:spcBef>
              <a:spcAft>
                <a:spcPts val="1500"/>
              </a:spcAft>
              <a:buClrTx/>
              <a:buSzTx/>
              <a:buFontTx/>
              <a:buNone/>
              <a:tabLst/>
              <a:defRPr/>
            </a:pPr>
            <a:r>
              <a:rPr kumimoji="0" lang="en-US" sz="1800" i="0" u="none" strike="noStrike" kern="1200" cap="none" spc="0" normalizeH="0" baseline="0" noProof="0" dirty="0">
                <a:ln>
                  <a:noFill/>
                </a:ln>
                <a:solidFill>
                  <a:srgbClr val="FFFFFF"/>
                </a:solidFill>
                <a:effectLst/>
                <a:uLnTx/>
                <a:uFillTx/>
                <a:latin typeface="inherit"/>
                <a:ea typeface="+mn-ea"/>
                <a:cs typeface="+mn-cs"/>
              </a:rPr>
              <a:t>City of Vancouver  </a:t>
            </a:r>
            <a:endParaRPr lang="en-US" sz="1800" dirty="0">
              <a:solidFill>
                <a:srgbClr val="FFFFFF"/>
              </a:solidFill>
              <a:latin typeface="inherit"/>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srgbClr val="FFFFFF"/>
                </a:solidFill>
                <a:effectLst/>
                <a:uLnTx/>
                <a:uFillTx/>
                <a:latin typeface="inherit"/>
                <a:ea typeface="+mn-ea"/>
                <a:cs typeface="+mn-cs"/>
              </a:rPr>
              <a:t>Project: Product to Market Program</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800" i="0" u="none" strike="noStrike" kern="1200" cap="none" spc="0" normalizeH="0" baseline="0" noProof="0" dirty="0">
              <a:ln>
                <a:noFill/>
              </a:ln>
              <a:solidFill>
                <a:srgbClr val="FFFFFF"/>
              </a:solidFill>
              <a:effectLst/>
              <a:uLnTx/>
              <a:uFillTx/>
              <a:latin typeface="inheri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srgbClr val="FFFFFF"/>
                </a:solidFill>
                <a:effectLst/>
                <a:uLnTx/>
                <a:uFillTx/>
                <a:latin typeface="inherit"/>
                <a:ea typeface="+mn-ea"/>
                <a:cs typeface="+mn-cs"/>
              </a:rPr>
              <a:t>Ref. #:RFP 25-26</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800" i="0" u="none" strike="noStrike" kern="1200" cap="none" spc="0" normalizeH="0" baseline="0" noProof="0" dirty="0">
              <a:ln>
                <a:noFill/>
              </a:ln>
              <a:solidFill>
                <a:srgbClr val="FFFFFF"/>
              </a:solidFill>
              <a:effectLst/>
              <a:uLnTx/>
              <a:uFillTx/>
              <a:latin typeface="inheri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srgbClr val="FFFFFF"/>
                </a:solidFill>
                <a:effectLst/>
                <a:uLnTx/>
                <a:uFillTx/>
                <a:latin typeface="inherit"/>
                <a:ea typeface="+mn-ea"/>
                <a:cs typeface="+mn-cs"/>
              </a:rPr>
              <a:t>Type: RFP</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800" i="0" u="none" strike="noStrike" kern="1200" cap="none" spc="0" normalizeH="0" baseline="0" noProof="0" dirty="0">
              <a:ln>
                <a:noFill/>
              </a:ln>
              <a:solidFill>
                <a:srgbClr val="FFFFFF"/>
              </a:solidFill>
              <a:effectLst/>
              <a:uLnTx/>
              <a:uFillTx/>
              <a:latin typeface="inheri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srgbClr val="FFFFFF"/>
                </a:solidFill>
                <a:effectLst/>
                <a:uLnTx/>
                <a:uFillTx/>
                <a:latin typeface="inherit"/>
                <a:ea typeface="+mn-ea"/>
                <a:cs typeface="+mn-cs"/>
              </a:rPr>
              <a:t>Status:</a:t>
            </a:r>
            <a:r>
              <a:rPr lang="en-US" sz="1800" dirty="0">
                <a:solidFill>
                  <a:srgbClr val="FFFFFF"/>
                </a:solidFill>
                <a:latin typeface="inherit"/>
              </a:rPr>
              <a:t> Open</a:t>
            </a:r>
            <a:endParaRPr kumimoji="0" lang="en-US" sz="1800" i="0" u="none" strike="noStrike" kern="1200" cap="all" spc="0" normalizeH="0" baseline="0" noProof="0" dirty="0">
              <a:ln>
                <a:noFill/>
              </a:ln>
              <a:solidFill>
                <a:srgbClr val="FFFFFF"/>
              </a:solidFill>
              <a:effectLst/>
              <a:uLnTx/>
              <a:uFillTx/>
              <a:latin typeface="inherit"/>
              <a:ea typeface="+mn-ea"/>
              <a:cs typeface="+mn-cs"/>
            </a:endParaRPr>
          </a:p>
          <a:p>
            <a:pPr lvl="0" algn="l" fontAlgn="base">
              <a:lnSpc>
                <a:spcPct val="100000"/>
              </a:lnSpc>
              <a:spcBef>
                <a:spcPts val="0"/>
              </a:spcBef>
              <a:buClrTx/>
              <a:defRPr/>
            </a:pPr>
            <a:endParaRPr lang="en-US" sz="1800" dirty="0">
              <a:solidFill>
                <a:srgbClr val="FFFFFF"/>
              </a:solidFill>
              <a:latin typeface="inherit"/>
            </a:endParaRPr>
          </a:p>
          <a:p>
            <a:pPr lvl="0" algn="l" fontAlgn="base">
              <a:lnSpc>
                <a:spcPct val="100000"/>
              </a:lnSpc>
              <a:spcBef>
                <a:spcPts val="0"/>
              </a:spcBef>
              <a:buClrTx/>
              <a:defRPr/>
            </a:pPr>
            <a:r>
              <a:rPr lang="en-US" sz="1800" dirty="0">
                <a:solidFill>
                  <a:srgbClr val="FFFFFF"/>
                </a:solidFill>
                <a:latin typeface="inherit"/>
              </a:rPr>
              <a:t>Open Date: Jun 23, 2026, 8:00 AM PDT</a:t>
            </a:r>
          </a:p>
        </p:txBody>
      </p:sp>
      <p:pic>
        <p:nvPicPr>
          <p:cNvPr id="7" name="Picture 6" descr="Organization logo">
            <a:extLst>
              <a:ext uri="{FF2B5EF4-FFF2-40B4-BE49-F238E27FC236}">
                <a16:creationId xmlns:a16="http://schemas.microsoft.com/office/drawing/2014/main" id="{4BBF0FFF-3999-8B47-92CD-7F73BE7901B3}"/>
              </a:ext>
            </a:extLst>
          </p:cNvPr>
          <p:cNvPicPr>
            <a:picLocks noChangeAspect="1"/>
          </p:cNvPicPr>
          <p:nvPr/>
        </p:nvPicPr>
        <p:blipFill>
          <a:blip r:embed="rId2"/>
          <a:stretch>
            <a:fillRect/>
          </a:stretch>
        </p:blipFill>
        <p:spPr>
          <a:xfrm>
            <a:off x="508845" y="230563"/>
            <a:ext cx="3035456" cy="1003352"/>
          </a:xfrm>
          <a:prstGeom prst="rect">
            <a:avLst/>
          </a:prstGeom>
        </p:spPr>
      </p:pic>
      <p:sp>
        <p:nvSpPr>
          <p:cNvPr id="11" name="TextBox 10">
            <a:extLst>
              <a:ext uri="{FF2B5EF4-FFF2-40B4-BE49-F238E27FC236}">
                <a16:creationId xmlns:a16="http://schemas.microsoft.com/office/drawing/2014/main" id="{8DE8F0C9-FE2C-B860-C50B-FEF5E5EB659C}"/>
              </a:ext>
            </a:extLst>
          </p:cNvPr>
          <p:cNvSpPr txBox="1"/>
          <p:nvPr/>
        </p:nvSpPr>
        <p:spPr>
          <a:xfrm>
            <a:off x="5366084" y="1798198"/>
            <a:ext cx="6224337" cy="3795911"/>
          </a:xfrm>
          <a:prstGeom prst="rect">
            <a:avLst/>
          </a:prstGeom>
          <a:noFill/>
          <a:ln w="76200">
            <a:solidFill>
              <a:srgbClr val="FFFFCC"/>
            </a:solidFill>
          </a:ln>
        </p:spPr>
        <p:txBody>
          <a:bodyPr wrap="square" rtlCol="0">
            <a:spAutoFit/>
          </a:bodyPr>
          <a:lstStyle/>
          <a:p>
            <a:pPr lvl="0" fontAlgn="base">
              <a:defRPr/>
            </a:pPr>
            <a:r>
              <a:rPr lang="en-US" b="1" dirty="0">
                <a:solidFill>
                  <a:srgbClr val="FFFFFF"/>
                </a:solidFill>
              </a:rPr>
              <a:t>Project Description:</a:t>
            </a:r>
            <a:endParaRPr lang="en-US" dirty="0">
              <a:solidFill>
                <a:srgbClr val="FFFFFF"/>
              </a:solidFill>
            </a:endParaRPr>
          </a:p>
          <a:p>
            <a:pPr lvl="0" fontAlgn="base">
              <a:spcAft>
                <a:spcPts val="750"/>
              </a:spcAft>
              <a:defRPr/>
            </a:pPr>
            <a:r>
              <a:rPr lang="en-US" dirty="0">
                <a:solidFill>
                  <a:srgbClr val="FFFFFF"/>
                </a:solidFill>
              </a:rPr>
              <a:t>The City of Vancouver is seeking proposals from qualified organizations to design, operate and sustain a Product to Market Program.</a:t>
            </a:r>
          </a:p>
          <a:p>
            <a:pPr fontAlgn="base">
              <a:defRPr/>
            </a:pPr>
            <a:endParaRPr lang="en-US" b="1" dirty="0">
              <a:solidFill>
                <a:srgbClr val="FFFFFF"/>
              </a:solidFill>
            </a:endParaRPr>
          </a:p>
          <a:p>
            <a:pPr fontAlgn="base">
              <a:defRPr/>
            </a:pPr>
            <a:r>
              <a:rPr lang="en-US" b="1" dirty="0">
                <a:solidFill>
                  <a:srgbClr val="FFFFFF"/>
                </a:solidFill>
              </a:rPr>
              <a:t>Questions Due Date: </a:t>
            </a:r>
            <a:r>
              <a:rPr lang="en-US" dirty="0">
                <a:solidFill>
                  <a:srgbClr val="FFFFFF"/>
                </a:solidFill>
              </a:rPr>
              <a:t>Aug 7, 2026, 4:00 PM PDT</a:t>
            </a:r>
          </a:p>
          <a:p>
            <a:pPr lvl="0" fontAlgn="base">
              <a:defRPr/>
            </a:pPr>
            <a:endParaRPr lang="en-US" b="1" dirty="0">
              <a:solidFill>
                <a:srgbClr val="FFFFFF"/>
              </a:solidFill>
            </a:endParaRPr>
          </a:p>
          <a:p>
            <a:pPr lvl="0" fontAlgn="base">
              <a:defRPr/>
            </a:pPr>
            <a:r>
              <a:rPr lang="en-US" b="1" dirty="0">
                <a:solidFill>
                  <a:srgbClr val="FFFFFF"/>
                </a:solidFill>
              </a:rPr>
              <a:t>Contact Information: </a:t>
            </a:r>
            <a:r>
              <a:rPr lang="en-US" dirty="0">
                <a:solidFill>
                  <a:srgbClr val="FFFFFF"/>
                </a:solidFill>
              </a:rPr>
              <a:t>Michael Woods, </a:t>
            </a:r>
            <a:r>
              <a:rPr lang="en-US" dirty="0">
                <a:solidFill>
                  <a:srgbClr val="FFFFCC"/>
                </a:solidFill>
                <a:hlinkClick r:id="rId3">
                  <a:extLst>
                    <a:ext uri="{A12FA001-AC4F-418D-AE19-62706E023703}">
                      <ahyp:hlinkClr xmlns:ahyp="http://schemas.microsoft.com/office/drawing/2018/hyperlinkcolor" val="tx"/>
                    </a:ext>
                  </a:extLst>
                </a:hlinkClick>
              </a:rPr>
              <a:t>Michael.Woods@cityofvancouver.us</a:t>
            </a:r>
            <a:endParaRPr lang="en-US" dirty="0">
              <a:solidFill>
                <a:srgbClr val="FFFFCC"/>
              </a:solidFill>
            </a:endParaRPr>
          </a:p>
          <a:p>
            <a:pPr lvl="0" fontAlgn="base">
              <a:defRPr/>
            </a:pPr>
            <a:endParaRPr lang="en-US" dirty="0">
              <a:solidFill>
                <a:srgbClr val="FFFFFF"/>
              </a:solidFill>
            </a:endParaRPr>
          </a:p>
          <a:p>
            <a:pPr lvl="0" fontAlgn="base">
              <a:defRPr/>
            </a:pPr>
            <a:r>
              <a:rPr lang="en-US" b="1" dirty="0">
                <a:solidFill>
                  <a:srgbClr val="FFFFFF"/>
                </a:solidFill>
              </a:rPr>
              <a:t>Close Date: </a:t>
            </a:r>
            <a:r>
              <a:rPr lang="en-US" dirty="0">
                <a:solidFill>
                  <a:srgbClr val="FFFFFF"/>
                </a:solidFill>
              </a:rPr>
              <a:t>Aug 19, 2026, 3:00 PM PDT</a:t>
            </a:r>
          </a:p>
          <a:p>
            <a:pPr lvl="0" fontAlgn="base">
              <a:defRPr/>
            </a:pPr>
            <a:endParaRPr lang="en-US" b="1" dirty="0">
              <a:solidFill>
                <a:srgbClr val="FFFFFF"/>
              </a:solidFill>
            </a:endParaRPr>
          </a:p>
          <a:p>
            <a:pPr lvl="0" fontAlgn="base">
              <a:defRPr/>
            </a:pPr>
            <a:r>
              <a:rPr lang="en-US" b="1" dirty="0">
                <a:solidFill>
                  <a:srgbClr val="FFFFFF"/>
                </a:solidFill>
              </a:rPr>
              <a:t>Days Left: </a:t>
            </a:r>
            <a:r>
              <a:rPr lang="en-US" dirty="0">
                <a:solidFill>
                  <a:srgbClr val="FFFFFF"/>
                </a:solidFill>
              </a:rPr>
              <a:t>34</a:t>
            </a:r>
            <a:endParaRPr lang="en-US" b="1" dirty="0">
              <a:solidFill>
                <a:srgbClr val="FFFFFF"/>
              </a:solidFill>
            </a:endParaRPr>
          </a:p>
        </p:txBody>
      </p:sp>
      <p:sp>
        <p:nvSpPr>
          <p:cNvPr id="12" name="TextBox 11">
            <a:extLst>
              <a:ext uri="{FF2B5EF4-FFF2-40B4-BE49-F238E27FC236}">
                <a16:creationId xmlns:a16="http://schemas.microsoft.com/office/drawing/2014/main" id="{346A61F8-94A2-C9F9-D809-84EBC5E252FC}"/>
              </a:ext>
            </a:extLst>
          </p:cNvPr>
          <p:cNvSpPr txBox="1"/>
          <p:nvPr/>
        </p:nvSpPr>
        <p:spPr>
          <a:xfrm>
            <a:off x="3753853" y="409074"/>
            <a:ext cx="7836568" cy="646331"/>
          </a:xfrm>
          <a:prstGeom prst="rect">
            <a:avLst/>
          </a:prstGeom>
          <a:noFill/>
        </p:spPr>
        <p:txBody>
          <a:bodyPr wrap="square" rtlCol="0">
            <a:spAutoFit/>
          </a:bodyPr>
          <a:lstStyle/>
          <a:p>
            <a:r>
              <a:rPr lang="en-US" sz="3600" b="1" dirty="0">
                <a:solidFill>
                  <a:srgbClr val="FFFFFF"/>
                </a:solidFill>
                <a:latin typeface="inherit"/>
              </a:rPr>
              <a:t>RFP 25-26 - Product to Market Program</a:t>
            </a:r>
          </a:p>
        </p:txBody>
      </p:sp>
    </p:spTree>
    <p:extLst>
      <p:ext uri="{BB962C8B-B14F-4D97-AF65-F5344CB8AC3E}">
        <p14:creationId xmlns:p14="http://schemas.microsoft.com/office/powerpoint/2010/main" val="2245114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715F-9AAD-C645-1686-A54A50C437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F7324-0D67-4B19-63EB-C480BEA61C52}"/>
              </a:ext>
            </a:extLst>
          </p:cNvPr>
          <p:cNvSpPr>
            <a:spLocks noGrp="1"/>
          </p:cNvSpPr>
          <p:nvPr>
            <p:ph type="title"/>
          </p:nvPr>
        </p:nvSpPr>
        <p:spPr>
          <a:xfrm>
            <a:off x="444500" y="542925"/>
            <a:ext cx="11214100" cy="535531"/>
          </a:xfrm>
        </p:spPr>
        <p:txBody>
          <a:bodyPr/>
          <a:lstStyle/>
          <a:p>
            <a:r>
              <a:rPr lang="en-US" dirty="0">
                <a:solidFill>
                  <a:srgbClr val="FFFFFF"/>
                </a:solidFill>
                <a:latin typeface="inherit"/>
              </a:rPr>
              <a:t>RFP 25-26 - Product to Market Program</a:t>
            </a:r>
          </a:p>
        </p:txBody>
      </p:sp>
      <p:sp>
        <p:nvSpPr>
          <p:cNvPr id="3" name="Slide Number Placeholder 2">
            <a:extLst>
              <a:ext uri="{FF2B5EF4-FFF2-40B4-BE49-F238E27FC236}">
                <a16:creationId xmlns:a16="http://schemas.microsoft.com/office/drawing/2014/main" id="{1AB0359B-0404-EFC8-61AB-1511475E6836}"/>
              </a:ext>
            </a:extLst>
          </p:cNvPr>
          <p:cNvSpPr>
            <a:spLocks noGrp="1"/>
          </p:cNvSpPr>
          <p:nvPr>
            <p:ph type="sldNum" sz="quarter" idx="12"/>
          </p:nvPr>
        </p:nvSpPr>
        <p:spPr/>
        <p:txBody>
          <a:bodyPr/>
          <a:lstStyle/>
          <a:p>
            <a:fld id="{C263D6C4-4840-40CC-AC84-17E24B3B7BDE}" type="slidenum">
              <a:rPr lang="en-US" noProof="0" smtClean="0"/>
              <a:pPr/>
              <a:t>17</a:t>
            </a:fld>
            <a:endParaRPr lang="en-US" noProof="0" dirty="0"/>
          </a:p>
        </p:txBody>
      </p:sp>
      <p:sp>
        <p:nvSpPr>
          <p:cNvPr id="4" name="Content Placeholder 3">
            <a:extLst>
              <a:ext uri="{FF2B5EF4-FFF2-40B4-BE49-F238E27FC236}">
                <a16:creationId xmlns:a16="http://schemas.microsoft.com/office/drawing/2014/main" id="{D4474530-36D7-6BA1-1D16-7902E9E97DB7}"/>
              </a:ext>
            </a:extLst>
          </p:cNvPr>
          <p:cNvSpPr>
            <a:spLocks noGrp="1"/>
          </p:cNvSpPr>
          <p:nvPr>
            <p:ph idx="1"/>
          </p:nvPr>
        </p:nvSpPr>
        <p:spPr>
          <a:xfrm>
            <a:off x="443366" y="1825625"/>
            <a:ext cx="5091160" cy="4351338"/>
          </a:xfrm>
        </p:spPr>
        <p:txBody>
          <a:bodyPr>
            <a:noAutofit/>
          </a:bodyPr>
          <a:lstStyle/>
          <a:p>
            <a:pPr marL="0" indent="0">
              <a:buNone/>
            </a:pPr>
            <a:r>
              <a:rPr lang="en-US" sz="1400" dirty="0"/>
              <a:t>In alignment with RCW 35.21.703, which affirms the authority of Washington cities to partner with nonprofit and community-based organizations to advance economic development, the City of Vancouver is soliciting proposals from qualified organizations to design, operate, and sustain a Product to Market Program (“Program”). </a:t>
            </a:r>
          </a:p>
          <a:p>
            <a:pPr marL="0" indent="0">
              <a:buNone/>
            </a:pPr>
            <a:r>
              <a:rPr lang="en-US" sz="1400" dirty="0"/>
              <a:t>This Program is intended to support consumer-product entrepreneurs, particularly those from underserved communities. The goal of the program is to help early-stage enterprises transition into growth or revenue-stable businesses through multi-channel market access, including e-commerce, brick-and-mortar retail, and mobile vending pathways. The City seeks a program operator or consortium of partners capable of building a coordinated, infrastructure-backed ecosystem that connects entrepreneurs to production space, packaging, compliance, buyer, and distribution networks, while also providing specialized training, mentoring, and technical assistance </a:t>
            </a:r>
          </a:p>
        </p:txBody>
      </p:sp>
      <p:sp>
        <p:nvSpPr>
          <p:cNvPr id="5" name="TextBox 4">
            <a:extLst>
              <a:ext uri="{FF2B5EF4-FFF2-40B4-BE49-F238E27FC236}">
                <a16:creationId xmlns:a16="http://schemas.microsoft.com/office/drawing/2014/main" id="{544ED696-0444-863D-BEDA-72B8DBE3EA09}"/>
              </a:ext>
            </a:extLst>
          </p:cNvPr>
          <p:cNvSpPr txBox="1"/>
          <p:nvPr/>
        </p:nvSpPr>
        <p:spPr>
          <a:xfrm>
            <a:off x="5863389" y="1693148"/>
            <a:ext cx="5173580" cy="4616648"/>
          </a:xfrm>
          <a:prstGeom prst="rect">
            <a:avLst/>
          </a:prstGeom>
          <a:noFill/>
        </p:spPr>
        <p:txBody>
          <a:bodyPr wrap="square" rtlCol="0">
            <a:spAutoFit/>
          </a:bodyPr>
          <a:lstStyle/>
          <a:p>
            <a:r>
              <a:rPr lang="en-US" sz="1400" dirty="0">
                <a:solidFill>
                  <a:schemeClr val="bg1"/>
                </a:solidFill>
              </a:rPr>
              <a:t>The Product to Market Program implements Goal 2, Action A of Vancouver’s Five-Year Economic Development Strategy (2026–2030), which prioritizes: </a:t>
            </a:r>
          </a:p>
          <a:p>
            <a:r>
              <a:rPr lang="en-US" sz="1400" dirty="0">
                <a:solidFill>
                  <a:schemeClr val="bg1"/>
                </a:solidFill>
              </a:rPr>
              <a:t>• Reducing barriers to entrepreneurship </a:t>
            </a:r>
          </a:p>
          <a:p>
            <a:r>
              <a:rPr lang="en-US" sz="1400" dirty="0">
                <a:solidFill>
                  <a:schemeClr val="bg1"/>
                </a:solidFill>
              </a:rPr>
              <a:t>• Expanding product to market pathways </a:t>
            </a:r>
          </a:p>
          <a:p>
            <a:r>
              <a:rPr lang="en-US" sz="1400" dirty="0">
                <a:solidFill>
                  <a:schemeClr val="bg1"/>
                </a:solidFill>
              </a:rPr>
              <a:t>• Strengthening small business success </a:t>
            </a:r>
          </a:p>
          <a:p>
            <a:r>
              <a:rPr lang="en-US" sz="1400" dirty="0">
                <a:solidFill>
                  <a:schemeClr val="bg1"/>
                </a:solidFill>
              </a:rPr>
              <a:t>• Building long-term community wealth </a:t>
            </a:r>
          </a:p>
          <a:p>
            <a:r>
              <a:rPr lang="en-US" sz="1400" dirty="0">
                <a:solidFill>
                  <a:schemeClr val="bg1"/>
                </a:solidFill>
              </a:rPr>
              <a:t>• Revitalizing neighborhood commercial districts </a:t>
            </a:r>
          </a:p>
          <a:p>
            <a:endParaRPr lang="en-US" sz="1400" dirty="0">
              <a:solidFill>
                <a:schemeClr val="bg1"/>
              </a:solidFill>
            </a:endParaRPr>
          </a:p>
          <a:p>
            <a:r>
              <a:rPr lang="en-US" sz="1400" dirty="0">
                <a:solidFill>
                  <a:schemeClr val="bg1"/>
                </a:solidFill>
              </a:rPr>
              <a:t>Goal 2 Action A: Enhance product market opportunities for local consumer product entrepreneurs Product placement with established brick-and-mortar and online retailers can help boost sales and brand reputation. Robust product to market programs provide critical support such as market research, packaging design, distribution strategies and access to retail partnerships, helping local consumer product entrepreneurs navigate the complexities of bringing products to market. The City will partner with local small business support organizations to launch new, or expand existing product to market programs, evaluate the availability of co-packing facilities and work with larger retailers to facilitate retail partnerships </a:t>
            </a:r>
          </a:p>
        </p:txBody>
      </p:sp>
    </p:spTree>
    <p:extLst>
      <p:ext uri="{BB962C8B-B14F-4D97-AF65-F5344CB8AC3E}">
        <p14:creationId xmlns:p14="http://schemas.microsoft.com/office/powerpoint/2010/main" val="3128702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E7BFF-9D4D-55BA-3A4C-2B09A86918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DDB869-C04D-6F55-F7A1-3BB0D0084F4B}"/>
              </a:ext>
            </a:extLst>
          </p:cNvPr>
          <p:cNvSpPr>
            <a:spLocks noGrp="1"/>
          </p:cNvSpPr>
          <p:nvPr>
            <p:ph type="title"/>
          </p:nvPr>
        </p:nvSpPr>
        <p:spPr>
          <a:xfrm>
            <a:off x="444500" y="542925"/>
            <a:ext cx="11214100" cy="535531"/>
          </a:xfrm>
        </p:spPr>
        <p:txBody>
          <a:bodyPr/>
          <a:lstStyle/>
          <a:p>
            <a:r>
              <a:rPr lang="en-US" dirty="0">
                <a:solidFill>
                  <a:srgbClr val="FFFFFF"/>
                </a:solidFill>
              </a:rPr>
              <a:t>RFP 25-26 - Product to Market Program</a:t>
            </a:r>
          </a:p>
        </p:txBody>
      </p:sp>
      <p:sp>
        <p:nvSpPr>
          <p:cNvPr id="3" name="Slide Number Placeholder 2">
            <a:extLst>
              <a:ext uri="{FF2B5EF4-FFF2-40B4-BE49-F238E27FC236}">
                <a16:creationId xmlns:a16="http://schemas.microsoft.com/office/drawing/2014/main" id="{FC64969B-1DD4-3D36-567C-D479C1A0D68E}"/>
              </a:ext>
            </a:extLst>
          </p:cNvPr>
          <p:cNvSpPr>
            <a:spLocks noGrp="1"/>
          </p:cNvSpPr>
          <p:nvPr>
            <p:ph type="sldNum" sz="quarter" idx="12"/>
          </p:nvPr>
        </p:nvSpPr>
        <p:spPr/>
        <p:txBody>
          <a:bodyPr/>
          <a:lstStyle/>
          <a:p>
            <a:fld id="{C263D6C4-4840-40CC-AC84-17E24B3B7BDE}" type="slidenum">
              <a:rPr lang="en-US" noProof="0" smtClean="0"/>
              <a:pPr/>
              <a:t>18</a:t>
            </a:fld>
            <a:endParaRPr lang="en-US" noProof="0" dirty="0"/>
          </a:p>
        </p:txBody>
      </p:sp>
      <p:sp>
        <p:nvSpPr>
          <p:cNvPr id="4" name="Content Placeholder 3">
            <a:extLst>
              <a:ext uri="{FF2B5EF4-FFF2-40B4-BE49-F238E27FC236}">
                <a16:creationId xmlns:a16="http://schemas.microsoft.com/office/drawing/2014/main" id="{0C13E698-4924-2468-C5FF-2B5D0C8D1040}"/>
              </a:ext>
            </a:extLst>
          </p:cNvPr>
          <p:cNvSpPr>
            <a:spLocks noGrp="1"/>
          </p:cNvSpPr>
          <p:nvPr>
            <p:ph idx="1"/>
          </p:nvPr>
        </p:nvSpPr>
        <p:spPr>
          <a:xfrm>
            <a:off x="444500" y="1621439"/>
            <a:ext cx="5918666" cy="4351338"/>
          </a:xfrm>
        </p:spPr>
        <p:txBody>
          <a:bodyPr>
            <a:noAutofit/>
          </a:bodyPr>
          <a:lstStyle/>
          <a:p>
            <a:pPr marL="0" indent="0">
              <a:buNone/>
            </a:pPr>
            <a:r>
              <a:rPr lang="en-US" sz="1400" b="1" dirty="0"/>
              <a:t>Product to Market Program – Expanded Framework </a:t>
            </a:r>
            <a:endParaRPr lang="en-US" sz="1400" dirty="0"/>
          </a:p>
          <a:p>
            <a:pPr marL="0" indent="0">
              <a:buNone/>
            </a:pPr>
            <a:r>
              <a:rPr lang="en-US" sz="1200" dirty="0"/>
              <a:t>The Product to Market Program seeks to move entrepreneurs from informal or low-margin sales into scalable, compliant, revenue-producing businesses that generate household income, community wealth, and job creation. </a:t>
            </a:r>
          </a:p>
          <a:p>
            <a:pPr marL="0" indent="0">
              <a:buNone/>
            </a:pPr>
            <a:r>
              <a:rPr lang="en-US" sz="1200" dirty="0"/>
              <a:t>Unlike traditional small-business assistance, this program is market-anchored—it does not simply train or mentor entrepreneurs, it also connects them to real sales channels, physical infrastructure, and purchasing pathways. </a:t>
            </a:r>
          </a:p>
          <a:p>
            <a:pPr marL="0" indent="0">
              <a:buNone/>
            </a:pPr>
            <a:r>
              <a:rPr lang="en-US" sz="1200" b="1" dirty="0"/>
              <a:t>Potential Program Impact Goals </a:t>
            </a:r>
            <a:endParaRPr lang="en-US" sz="1200" dirty="0"/>
          </a:p>
          <a:p>
            <a:r>
              <a:rPr lang="en-US" sz="1200" dirty="0"/>
              <a:t>To be finalized alongside selected Program partner(s) </a:t>
            </a:r>
          </a:p>
          <a:p>
            <a:r>
              <a:rPr lang="en-US" sz="1200" dirty="0"/>
              <a:t>Increase visibility of local products across multiple channels. </a:t>
            </a:r>
          </a:p>
          <a:p>
            <a:r>
              <a:rPr lang="en-US" sz="1200" dirty="0"/>
              <a:t>Expand food truck and mobile vending presence in Vancouver. </a:t>
            </a:r>
          </a:p>
          <a:p>
            <a:r>
              <a:rPr lang="en-US" sz="1200" dirty="0"/>
              <a:t>Build long-term sustainable revenue for local small businesses. </a:t>
            </a:r>
          </a:p>
          <a:p>
            <a:r>
              <a:rPr lang="en-US" sz="1200" dirty="0"/>
              <a:t>Increased number of underserved entrepreneurs successfully launching or scaling their businesses. </a:t>
            </a:r>
          </a:p>
          <a:p>
            <a:r>
              <a:rPr lang="en-US" sz="1200" dirty="0"/>
              <a:t>Measurable improvements in business readiness, including packaging, branding, licensing, and compliance with regulatory requirements. </a:t>
            </a:r>
          </a:p>
          <a:p>
            <a:r>
              <a:rPr lang="en-US" sz="1200" dirty="0"/>
              <a:t>Strengthened peer-to-peer networks and mentorship opportunities. </a:t>
            </a:r>
          </a:p>
          <a:p>
            <a:r>
              <a:rPr lang="en-US" sz="1200" dirty="0"/>
              <a:t>Growth in local consumer product visibility. </a:t>
            </a:r>
          </a:p>
        </p:txBody>
      </p:sp>
      <p:sp>
        <p:nvSpPr>
          <p:cNvPr id="5" name="TextBox 4">
            <a:extLst>
              <a:ext uri="{FF2B5EF4-FFF2-40B4-BE49-F238E27FC236}">
                <a16:creationId xmlns:a16="http://schemas.microsoft.com/office/drawing/2014/main" id="{C4F7B0F3-4F90-1EE8-142F-BCDE30420BBD}"/>
              </a:ext>
            </a:extLst>
          </p:cNvPr>
          <p:cNvSpPr txBox="1"/>
          <p:nvPr/>
        </p:nvSpPr>
        <p:spPr>
          <a:xfrm>
            <a:off x="6601326" y="1575316"/>
            <a:ext cx="4411579" cy="4739759"/>
          </a:xfrm>
          <a:prstGeom prst="rect">
            <a:avLst/>
          </a:prstGeom>
          <a:noFill/>
        </p:spPr>
        <p:txBody>
          <a:bodyPr wrap="square" rtlCol="0">
            <a:spAutoFit/>
          </a:bodyPr>
          <a:lstStyle/>
          <a:p>
            <a:pPr>
              <a:lnSpc>
                <a:spcPct val="90000"/>
              </a:lnSpc>
              <a:spcBef>
                <a:spcPts val="1000"/>
              </a:spcBef>
              <a:buClr>
                <a:schemeClr val="accent2"/>
              </a:buClr>
            </a:pPr>
            <a:r>
              <a:rPr lang="en-US" sz="1400" b="1" dirty="0">
                <a:solidFill>
                  <a:schemeClr val="bg1"/>
                </a:solidFill>
              </a:rPr>
              <a:t>Expand Inclusive Entrepreneurship </a:t>
            </a:r>
          </a:p>
          <a:p>
            <a:r>
              <a:rPr lang="en-US" sz="1200" dirty="0">
                <a:solidFill>
                  <a:schemeClr val="bg1"/>
                </a:solidFill>
              </a:rPr>
              <a:t>The program expands entrepreneurship not by recruiting more people to “start businesses,” but by removing the structural barriers that keep immigrant, BIPOC, and low-wealth founders from accessing formal markets. </a:t>
            </a:r>
          </a:p>
          <a:p>
            <a:r>
              <a:rPr lang="en-US" sz="1200" dirty="0">
                <a:solidFill>
                  <a:schemeClr val="bg1"/>
                </a:solidFill>
              </a:rPr>
              <a:t>In Vancouver, the binding constraints are not creativity or work ethic. They are: </a:t>
            </a:r>
          </a:p>
          <a:p>
            <a:pPr marL="171450" indent="-171450">
              <a:buFont typeface="Arial" panose="020B0604020202020204" pitchFamily="34" charset="0"/>
              <a:buChar char="•"/>
            </a:pPr>
            <a:r>
              <a:rPr lang="en-US" sz="1200" dirty="0">
                <a:solidFill>
                  <a:schemeClr val="bg1"/>
                </a:solidFill>
              </a:rPr>
              <a:t>Licensing and compliance complexity </a:t>
            </a:r>
          </a:p>
          <a:p>
            <a:pPr marL="171450" indent="-171450">
              <a:buFont typeface="Arial" panose="020B0604020202020204" pitchFamily="34" charset="0"/>
              <a:buChar char="•"/>
            </a:pPr>
            <a:r>
              <a:rPr lang="en-US" sz="1200" dirty="0">
                <a:solidFill>
                  <a:schemeClr val="bg1"/>
                </a:solidFill>
              </a:rPr>
              <a:t>Cost of and lack of access to certified kitchens and design packaging experts </a:t>
            </a:r>
          </a:p>
          <a:p>
            <a:pPr marL="171450" indent="-171450">
              <a:buFont typeface="Arial" panose="020B0604020202020204" pitchFamily="34" charset="0"/>
              <a:buChar char="•"/>
            </a:pPr>
            <a:r>
              <a:rPr lang="en-US" sz="1200" dirty="0">
                <a:solidFill>
                  <a:schemeClr val="bg1"/>
                </a:solidFill>
              </a:rPr>
              <a:t>Lack of retail buyer access </a:t>
            </a:r>
          </a:p>
          <a:p>
            <a:pPr marL="171450" indent="-171450">
              <a:buFont typeface="Arial" panose="020B0604020202020204" pitchFamily="34" charset="0"/>
              <a:buChar char="•"/>
            </a:pPr>
            <a:r>
              <a:rPr lang="en-US" sz="1200" dirty="0">
                <a:solidFill>
                  <a:schemeClr val="bg1"/>
                </a:solidFill>
              </a:rPr>
              <a:t>Limited English-language technical assistance </a:t>
            </a:r>
          </a:p>
          <a:p>
            <a:pPr marL="171450" indent="-171450">
              <a:buFont typeface="Arial" panose="020B0604020202020204" pitchFamily="34" charset="0"/>
              <a:buChar char="•"/>
            </a:pPr>
            <a:r>
              <a:rPr lang="en-US" sz="1200" dirty="0">
                <a:solidFill>
                  <a:schemeClr val="bg1"/>
                </a:solidFill>
              </a:rPr>
              <a:t>Absence of distribution and logistics networks </a:t>
            </a:r>
          </a:p>
          <a:p>
            <a:endParaRPr lang="en-US" sz="1200" dirty="0">
              <a:solidFill>
                <a:schemeClr val="bg1"/>
              </a:solidFill>
            </a:endParaRPr>
          </a:p>
          <a:p>
            <a:r>
              <a:rPr lang="en-US" sz="1200" dirty="0">
                <a:solidFill>
                  <a:schemeClr val="bg1"/>
                </a:solidFill>
              </a:rPr>
              <a:t>The Product to Market Program seeks to address these constraints by: </a:t>
            </a:r>
          </a:p>
          <a:p>
            <a:pPr marL="171450" indent="-171450">
              <a:buFont typeface="Arial" panose="020B0604020202020204" pitchFamily="34" charset="0"/>
              <a:buChar char="•"/>
            </a:pPr>
            <a:r>
              <a:rPr lang="en-US" sz="1200" dirty="0">
                <a:solidFill>
                  <a:schemeClr val="bg1"/>
                </a:solidFill>
              </a:rPr>
              <a:t>Embedding multilingual, culturally competent business navigators </a:t>
            </a:r>
          </a:p>
          <a:p>
            <a:pPr marL="171450" indent="-171450">
              <a:buFont typeface="Arial" panose="020B0604020202020204" pitchFamily="34" charset="0"/>
              <a:buChar char="•"/>
            </a:pPr>
            <a:r>
              <a:rPr lang="en-US" sz="1200" dirty="0">
                <a:solidFill>
                  <a:schemeClr val="bg1"/>
                </a:solidFill>
              </a:rPr>
              <a:t>Providing cohort-based technical assistance on topics ranging from licensing, food safety, insurance, and banking </a:t>
            </a:r>
          </a:p>
          <a:p>
            <a:pPr marL="171450" indent="-171450">
              <a:buFont typeface="Arial" panose="020B0604020202020204" pitchFamily="34" charset="0"/>
              <a:buChar char="•"/>
            </a:pPr>
            <a:r>
              <a:rPr lang="en-US" sz="1200" dirty="0">
                <a:solidFill>
                  <a:schemeClr val="bg1"/>
                </a:solidFill>
              </a:rPr>
              <a:t>Using cohorts and peer networks to replace isolation with collective learning and trust </a:t>
            </a:r>
          </a:p>
          <a:p>
            <a:endParaRPr lang="en-US" sz="1200" dirty="0">
              <a:solidFill>
                <a:schemeClr val="bg1"/>
              </a:solidFill>
            </a:endParaRPr>
          </a:p>
          <a:p>
            <a:r>
              <a:rPr lang="en-US" sz="1200" dirty="0">
                <a:solidFill>
                  <a:schemeClr val="bg1"/>
                </a:solidFill>
              </a:rPr>
              <a:t>The goal is to create a pipeline of businesses that are visible, bankable, and investable. </a:t>
            </a:r>
          </a:p>
        </p:txBody>
      </p:sp>
    </p:spTree>
    <p:extLst>
      <p:ext uri="{BB962C8B-B14F-4D97-AF65-F5344CB8AC3E}">
        <p14:creationId xmlns:p14="http://schemas.microsoft.com/office/powerpoint/2010/main" val="1359804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1A1D2-DEFD-FF86-DFD9-EF4EEAD97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C7C99-B62B-43F0-DFAA-4486C9149DEC}"/>
              </a:ext>
            </a:extLst>
          </p:cNvPr>
          <p:cNvSpPr>
            <a:spLocks noGrp="1"/>
          </p:cNvSpPr>
          <p:nvPr>
            <p:ph type="title"/>
          </p:nvPr>
        </p:nvSpPr>
        <p:spPr>
          <a:xfrm>
            <a:off x="444500" y="542925"/>
            <a:ext cx="11214100" cy="757130"/>
          </a:xfrm>
        </p:spPr>
        <p:txBody>
          <a:bodyPr/>
          <a:lstStyle/>
          <a:p>
            <a:r>
              <a:rPr lang="en-US" sz="4800" b="0" dirty="0"/>
              <a:t>Port of Seattle – Project Opportunities</a:t>
            </a:r>
          </a:p>
        </p:txBody>
      </p:sp>
      <p:sp>
        <p:nvSpPr>
          <p:cNvPr id="3" name="Slide Number Placeholder 2">
            <a:extLst>
              <a:ext uri="{FF2B5EF4-FFF2-40B4-BE49-F238E27FC236}">
                <a16:creationId xmlns:a16="http://schemas.microsoft.com/office/drawing/2014/main" id="{56A045D3-4B5E-BF57-CA4C-AE49333D23BE}"/>
              </a:ext>
            </a:extLst>
          </p:cNvPr>
          <p:cNvSpPr>
            <a:spLocks noGrp="1"/>
          </p:cNvSpPr>
          <p:nvPr>
            <p:ph type="sldNum" sz="quarter" idx="12"/>
          </p:nvPr>
        </p:nvSpPr>
        <p:spPr/>
        <p:txBody>
          <a:bodyPr/>
          <a:lstStyle/>
          <a:p>
            <a:fld id="{C263D6C4-4840-40CC-AC84-17E24B3B7BDE}" type="slidenum">
              <a:rPr lang="en-US" noProof="0" smtClean="0"/>
              <a:pPr/>
              <a:t>19</a:t>
            </a:fld>
            <a:endParaRPr lang="en-US" noProof="0" dirty="0"/>
          </a:p>
        </p:txBody>
      </p:sp>
      <p:sp>
        <p:nvSpPr>
          <p:cNvPr id="4" name="Content Placeholder 3">
            <a:extLst>
              <a:ext uri="{FF2B5EF4-FFF2-40B4-BE49-F238E27FC236}">
                <a16:creationId xmlns:a16="http://schemas.microsoft.com/office/drawing/2014/main" id="{9577EE12-73C9-A8C4-9C88-F99EC873A673}"/>
              </a:ext>
            </a:extLst>
          </p:cNvPr>
          <p:cNvSpPr>
            <a:spLocks noGrp="1"/>
          </p:cNvSpPr>
          <p:nvPr>
            <p:ph idx="1"/>
          </p:nvPr>
        </p:nvSpPr>
        <p:spPr>
          <a:xfrm>
            <a:off x="443366" y="1825625"/>
            <a:ext cx="3358614" cy="4351338"/>
          </a:xfrm>
        </p:spPr>
        <p:txBody>
          <a:bodyPr>
            <a:noAutofit/>
          </a:bodyPr>
          <a:lstStyle/>
          <a:p>
            <a:pPr marL="0" indent="0">
              <a:buNone/>
            </a:pPr>
            <a:r>
              <a:rPr lang="en-US" sz="1400" b="1" dirty="0"/>
              <a:t>Main Terminal Improvement Program (MTIP) Emergency Power</a:t>
            </a:r>
            <a:endParaRPr lang="en-US" sz="1400" dirty="0"/>
          </a:p>
          <a:p>
            <a:pPr marL="0" indent="0">
              <a:buNone/>
            </a:pPr>
            <a:r>
              <a:rPr lang="en-US" sz="1200" dirty="0"/>
              <a:t>Category: Consulting Services</a:t>
            </a:r>
          </a:p>
          <a:p>
            <a:pPr marL="0" indent="0">
              <a:buNone/>
            </a:pPr>
            <a:r>
              <a:rPr lang="en-US" sz="1200" dirty="0"/>
              <a:t>Proposal Due Date: August 6, 2026, 12:00 PM</a:t>
            </a:r>
          </a:p>
          <a:p>
            <a:pPr marL="0" indent="0">
              <a:buNone/>
            </a:pPr>
            <a:r>
              <a:rPr lang="en-US" sz="1200" dirty="0"/>
              <a:t>Pre-Proposal Conference: July 16, 2026, 9:00 AM, Virtual</a:t>
            </a:r>
          </a:p>
          <a:p>
            <a:pPr marL="0" indent="0">
              <a:buNone/>
            </a:pPr>
            <a:r>
              <a:rPr lang="en-US" sz="1200" dirty="0"/>
              <a:t>Amount: Not to Exceed (NTE) $3.348M</a:t>
            </a:r>
          </a:p>
          <a:p>
            <a:pPr marL="0" indent="0">
              <a:buNone/>
            </a:pPr>
            <a:r>
              <a:rPr lang="en-US" sz="1200" dirty="0"/>
              <a:t>Goal: WMBE Goal 15%</a:t>
            </a:r>
          </a:p>
          <a:p>
            <a:pPr marL="0" indent="0">
              <a:buNone/>
            </a:pPr>
            <a:r>
              <a:rPr lang="en-US" sz="1200" dirty="0"/>
              <a:t>The MTIP – Emergency Power project is to provide National Electrical Code (NEC) Articles 700, 701, and 702 emergency power loads to the Main Terminal, C Concourse Expansion, South Concourse Evolution, and Parking Garages. The C Concourse Expansion and South Concourse Evolution projects will tie into this Emergency Power. The outcome of this procurement is a 30-percent design document (aka “bridging document”) that will be used to procure a design-build team. </a:t>
            </a:r>
            <a:r>
              <a:rPr lang="en-US" sz="1200" b="1" u="sng" dirty="0">
                <a:hlinkClick r:id="rId2">
                  <a:extLst>
                    <a:ext uri="{A12FA001-AC4F-418D-AE19-62706E023703}">
                      <ahyp:hlinkClr xmlns:ahyp="http://schemas.microsoft.com/office/drawing/2018/hyperlinkcolor" val="tx"/>
                    </a:ext>
                  </a:extLst>
                </a:hlinkClick>
              </a:rPr>
              <a:t>More Information</a:t>
            </a:r>
            <a:endParaRPr lang="en-US" sz="1200" dirty="0"/>
          </a:p>
          <a:p>
            <a:pPr marL="0" indent="0">
              <a:buNone/>
            </a:pPr>
            <a:endParaRPr lang="en-US" sz="1200" dirty="0"/>
          </a:p>
        </p:txBody>
      </p:sp>
      <p:sp>
        <p:nvSpPr>
          <p:cNvPr id="5" name="TextBox 4">
            <a:extLst>
              <a:ext uri="{FF2B5EF4-FFF2-40B4-BE49-F238E27FC236}">
                <a16:creationId xmlns:a16="http://schemas.microsoft.com/office/drawing/2014/main" id="{D4EF3526-4E13-CD24-BE10-5C99CB76DE24}"/>
              </a:ext>
            </a:extLst>
          </p:cNvPr>
          <p:cNvSpPr txBox="1"/>
          <p:nvPr/>
        </p:nvSpPr>
        <p:spPr>
          <a:xfrm>
            <a:off x="3801980" y="1806408"/>
            <a:ext cx="3661211" cy="4431983"/>
          </a:xfrm>
          <a:prstGeom prst="rect">
            <a:avLst/>
          </a:prstGeom>
          <a:noFill/>
        </p:spPr>
        <p:txBody>
          <a:bodyPr wrap="square" rtlCol="0">
            <a:spAutoFit/>
          </a:bodyPr>
          <a:lstStyle/>
          <a:p>
            <a:r>
              <a:rPr lang="en-US" sz="1400" b="1" dirty="0">
                <a:solidFill>
                  <a:schemeClr val="bg1"/>
                </a:solidFill>
              </a:rPr>
              <a:t>Pre-Conditioned Air Modular Bridge-Mounted Hose Trolley System Standardization</a:t>
            </a:r>
            <a:endParaRPr lang="en-US" sz="1400" dirty="0">
              <a:solidFill>
                <a:schemeClr val="bg1"/>
              </a:solidFill>
            </a:endParaRPr>
          </a:p>
          <a:p>
            <a:endParaRPr lang="en-US" sz="1200" dirty="0">
              <a:solidFill>
                <a:schemeClr val="bg1"/>
              </a:solidFill>
            </a:endParaRPr>
          </a:p>
          <a:p>
            <a:r>
              <a:rPr lang="en-US" sz="1200" dirty="0">
                <a:solidFill>
                  <a:schemeClr val="bg1"/>
                </a:solidFill>
              </a:rPr>
              <a:t>Category: Goods and Services</a:t>
            </a:r>
          </a:p>
          <a:p>
            <a:r>
              <a:rPr lang="en-US" sz="1200" dirty="0">
                <a:solidFill>
                  <a:schemeClr val="bg1"/>
                </a:solidFill>
              </a:rPr>
              <a:t>Proposal Due Date: August 11, 2026, 2:00 PM</a:t>
            </a:r>
          </a:p>
          <a:p>
            <a:r>
              <a:rPr lang="en-US" sz="1200" dirty="0">
                <a:solidFill>
                  <a:schemeClr val="bg1"/>
                </a:solidFill>
              </a:rPr>
              <a:t>Pre-Proposal Conference: July 17, 2026, 10:00 AM, Virtual</a:t>
            </a:r>
          </a:p>
          <a:p>
            <a:endParaRPr lang="en-US" sz="1200" dirty="0">
              <a:solidFill>
                <a:schemeClr val="bg1"/>
              </a:solidFill>
            </a:endParaRPr>
          </a:p>
          <a:p>
            <a:r>
              <a:rPr lang="en-US" sz="1200" dirty="0">
                <a:solidFill>
                  <a:schemeClr val="bg1"/>
                </a:solidFill>
              </a:rPr>
              <a:t>Amount: Award will be made to the Proposer offering the best value to the Port.</a:t>
            </a:r>
          </a:p>
          <a:p>
            <a:r>
              <a:rPr lang="en-US" sz="1200" dirty="0">
                <a:solidFill>
                  <a:schemeClr val="bg1"/>
                </a:solidFill>
              </a:rPr>
              <a:t>Goal: No goal (WMBEs and Small Businesses are encouraged to participate and pursue as the prime)</a:t>
            </a:r>
          </a:p>
          <a:p>
            <a:endParaRPr lang="en-US" sz="1200" dirty="0">
              <a:solidFill>
                <a:schemeClr val="bg1"/>
              </a:solidFill>
            </a:endParaRPr>
          </a:p>
          <a:p>
            <a:r>
              <a:rPr lang="en-US" sz="1200" dirty="0">
                <a:solidFill>
                  <a:schemeClr val="bg1"/>
                </a:solidFill>
              </a:rPr>
              <a:t>The Port of Seattle (the Port) is procuring Pre-Conditioned Air (PCA) Modular Bridge-Mounted Hose Trolley Systems to support aircraft pre-conditioned air delivery at Seattle–Tacoma International Airport (SEA). The purpose of the system is to improve airflow, reduce hose kinking, improve ergonomics for airline personnel, and integrate safely with loading bridge operations. </a:t>
            </a:r>
            <a:r>
              <a:rPr lang="en-US" sz="1200" b="1" u="sng" dirty="0">
                <a:solidFill>
                  <a:schemeClr val="bg1"/>
                </a:solidFill>
                <a:hlinkClick r:id="rId3">
                  <a:extLst>
                    <a:ext uri="{A12FA001-AC4F-418D-AE19-62706E023703}">
                      <ahyp:hlinkClr xmlns:ahyp="http://schemas.microsoft.com/office/drawing/2018/hyperlinkcolor" val="tx"/>
                    </a:ext>
                  </a:extLst>
                </a:hlinkClick>
              </a:rPr>
              <a:t>More Information</a:t>
            </a:r>
            <a:endParaRPr lang="en-US" sz="1200" dirty="0">
              <a:solidFill>
                <a:schemeClr val="bg1"/>
              </a:solidFill>
            </a:endParaRPr>
          </a:p>
        </p:txBody>
      </p:sp>
      <p:sp>
        <p:nvSpPr>
          <p:cNvPr id="6" name="TextBox 5">
            <a:extLst>
              <a:ext uri="{FF2B5EF4-FFF2-40B4-BE49-F238E27FC236}">
                <a16:creationId xmlns:a16="http://schemas.microsoft.com/office/drawing/2014/main" id="{121C0D56-6F22-DD33-FB8A-E35B98B90EA0}"/>
              </a:ext>
            </a:extLst>
          </p:cNvPr>
          <p:cNvSpPr txBox="1"/>
          <p:nvPr/>
        </p:nvSpPr>
        <p:spPr>
          <a:xfrm>
            <a:off x="7539789" y="1779564"/>
            <a:ext cx="4118811" cy="4585871"/>
          </a:xfrm>
          <a:prstGeom prst="rect">
            <a:avLst/>
          </a:prstGeom>
          <a:noFill/>
        </p:spPr>
        <p:txBody>
          <a:bodyPr wrap="square" rtlCol="0">
            <a:spAutoFit/>
          </a:bodyPr>
          <a:lstStyle/>
          <a:p>
            <a:r>
              <a:rPr lang="en-US" sz="1400" b="1" dirty="0">
                <a:solidFill>
                  <a:schemeClr val="bg1"/>
                </a:solidFill>
              </a:rPr>
              <a:t>South Concourse Renovation and Enabling Project Testing and Special Inspections</a:t>
            </a:r>
            <a:endParaRPr lang="en-US" sz="1400" dirty="0">
              <a:solidFill>
                <a:schemeClr val="bg1"/>
              </a:solidFill>
            </a:endParaRPr>
          </a:p>
          <a:p>
            <a:endParaRPr lang="en-US" sz="1200" dirty="0">
              <a:solidFill>
                <a:schemeClr val="bg1"/>
              </a:solidFill>
            </a:endParaRPr>
          </a:p>
          <a:p>
            <a:r>
              <a:rPr lang="en-US" sz="1200" dirty="0">
                <a:solidFill>
                  <a:schemeClr val="bg1"/>
                </a:solidFill>
              </a:rPr>
              <a:t>Category: Consulting Services</a:t>
            </a:r>
          </a:p>
          <a:p>
            <a:endParaRPr lang="en-US" sz="1200" dirty="0">
              <a:solidFill>
                <a:schemeClr val="bg1"/>
              </a:solidFill>
            </a:endParaRPr>
          </a:p>
          <a:p>
            <a:r>
              <a:rPr lang="en-US" sz="1200" dirty="0">
                <a:solidFill>
                  <a:schemeClr val="bg1"/>
                </a:solidFill>
              </a:rPr>
              <a:t>Proposal Due Date: August 14, 2026, 12:00 PM</a:t>
            </a:r>
          </a:p>
          <a:p>
            <a:endParaRPr lang="en-US" sz="1200" dirty="0">
              <a:solidFill>
                <a:schemeClr val="bg1"/>
              </a:solidFill>
            </a:endParaRPr>
          </a:p>
          <a:p>
            <a:r>
              <a:rPr lang="en-US" sz="1200" dirty="0">
                <a:solidFill>
                  <a:schemeClr val="bg1"/>
                </a:solidFill>
              </a:rPr>
              <a:t>Pre-Proposal Conference: July 22, 2026, 2:00 PM, Virtual</a:t>
            </a:r>
          </a:p>
          <a:p>
            <a:endParaRPr lang="en-US" sz="1200" dirty="0">
              <a:solidFill>
                <a:schemeClr val="bg1"/>
              </a:solidFill>
            </a:endParaRPr>
          </a:p>
          <a:p>
            <a:r>
              <a:rPr lang="en-US" sz="1200" dirty="0">
                <a:solidFill>
                  <a:schemeClr val="bg1"/>
                </a:solidFill>
              </a:rPr>
              <a:t>Amount:</a:t>
            </a:r>
            <a:r>
              <a:rPr lang="en-US" sz="1200" b="1" dirty="0">
                <a:solidFill>
                  <a:schemeClr val="bg1"/>
                </a:solidFill>
              </a:rPr>
              <a:t> </a:t>
            </a:r>
            <a:r>
              <a:rPr lang="en-US" sz="1200" dirty="0">
                <a:solidFill>
                  <a:schemeClr val="bg1"/>
                </a:solidFill>
              </a:rPr>
              <a:t>Not to Exceed (NTE) $12M</a:t>
            </a:r>
          </a:p>
          <a:p>
            <a:endParaRPr lang="en-US" sz="1200" dirty="0">
              <a:solidFill>
                <a:schemeClr val="bg1"/>
              </a:solidFill>
            </a:endParaRPr>
          </a:p>
          <a:p>
            <a:r>
              <a:rPr lang="en-US" sz="1200" dirty="0">
                <a:solidFill>
                  <a:schemeClr val="bg1"/>
                </a:solidFill>
              </a:rPr>
              <a:t>Goal: No goal (WMBEs and Small Businesses are encouraged to participate and pursue as the prime)</a:t>
            </a:r>
            <a:br>
              <a:rPr lang="en-US" sz="1200" dirty="0">
                <a:solidFill>
                  <a:schemeClr val="bg1"/>
                </a:solidFill>
              </a:rPr>
            </a:br>
            <a:endParaRPr lang="en-US" sz="1200" dirty="0">
              <a:solidFill>
                <a:schemeClr val="bg1"/>
              </a:solidFill>
            </a:endParaRPr>
          </a:p>
          <a:p>
            <a:r>
              <a:rPr lang="en-US" sz="1200" dirty="0">
                <a:solidFill>
                  <a:schemeClr val="bg1"/>
                </a:solidFill>
              </a:rPr>
              <a:t>This project is to renovate and expand the existing South Satellite (SSAT), currently referred to as the “South Concourse” at Seattle Tacoma International Airport (SEA). This important facility improvement project will extend the useful life of the South (S) Concourse and update the building to meet current code requirements including structural, seismic and building system upgrades, as well as modernization of passenger spaces and civil utilities. </a:t>
            </a:r>
            <a:r>
              <a:rPr lang="en-US" sz="1200" b="1" u="sng" dirty="0">
                <a:solidFill>
                  <a:schemeClr val="bg1"/>
                </a:solidFill>
                <a:hlinkClick r:id="rId4">
                  <a:extLst>
                    <a:ext uri="{A12FA001-AC4F-418D-AE19-62706E023703}">
                      <ahyp:hlinkClr xmlns:ahyp="http://schemas.microsoft.com/office/drawing/2018/hyperlinkcolor" val="tx"/>
                    </a:ext>
                  </a:extLst>
                </a:hlinkClick>
              </a:rPr>
              <a:t>More Information</a:t>
            </a:r>
            <a:endParaRPr lang="en-US" sz="1200" dirty="0">
              <a:solidFill>
                <a:schemeClr val="bg1"/>
              </a:solidFill>
            </a:endParaRPr>
          </a:p>
          <a:p>
            <a:endParaRPr lang="en-US" sz="1200" dirty="0">
              <a:solidFill>
                <a:schemeClr val="bg1"/>
              </a:solidFill>
            </a:endParaRPr>
          </a:p>
        </p:txBody>
      </p:sp>
    </p:spTree>
    <p:extLst>
      <p:ext uri="{BB962C8B-B14F-4D97-AF65-F5344CB8AC3E}">
        <p14:creationId xmlns:p14="http://schemas.microsoft.com/office/powerpoint/2010/main" val="1608510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439A9-3E24-606A-C198-3C531E11831D}"/>
              </a:ext>
            </a:extLst>
          </p:cNvPr>
          <p:cNvSpPr>
            <a:spLocks noGrp="1"/>
          </p:cNvSpPr>
          <p:nvPr>
            <p:ph type="title"/>
          </p:nvPr>
        </p:nvSpPr>
        <p:spPr/>
        <p:txBody>
          <a:bodyPr/>
          <a:lstStyle/>
          <a:p>
            <a:r>
              <a:rPr lang="en-US" dirty="0"/>
              <a:t>What is Washington-Oregon Community Networking Group?</a:t>
            </a:r>
          </a:p>
        </p:txBody>
      </p:sp>
      <p:sp>
        <p:nvSpPr>
          <p:cNvPr id="3" name="Slide Number Placeholder 2">
            <a:extLst>
              <a:ext uri="{FF2B5EF4-FFF2-40B4-BE49-F238E27FC236}">
                <a16:creationId xmlns:a16="http://schemas.microsoft.com/office/drawing/2014/main" id="{177B84BF-F8E5-3624-BFF8-0952CC4FCB39}"/>
              </a:ext>
            </a:extLst>
          </p:cNvPr>
          <p:cNvSpPr>
            <a:spLocks noGrp="1"/>
          </p:cNvSpPr>
          <p:nvPr>
            <p:ph type="sldNum" sz="quarter" idx="12"/>
          </p:nvPr>
        </p:nvSpPr>
        <p:spPr/>
        <p:txBody>
          <a:bodyPr/>
          <a:lstStyle/>
          <a:p>
            <a:fld id="{C263D6C4-4840-40CC-AC84-17E24B3B7BDE}" type="slidenum">
              <a:rPr lang="en-US" noProof="0" smtClean="0"/>
              <a:pPr/>
              <a:t>2</a:t>
            </a:fld>
            <a:endParaRPr lang="en-US" noProof="0" dirty="0"/>
          </a:p>
        </p:txBody>
      </p:sp>
      <p:sp>
        <p:nvSpPr>
          <p:cNvPr id="4" name="Content Placeholder 3">
            <a:extLst>
              <a:ext uri="{FF2B5EF4-FFF2-40B4-BE49-F238E27FC236}">
                <a16:creationId xmlns:a16="http://schemas.microsoft.com/office/drawing/2014/main" id="{93A2F4B9-3123-EFBA-64F4-84E525894867}"/>
              </a:ext>
            </a:extLst>
          </p:cNvPr>
          <p:cNvSpPr>
            <a:spLocks noGrp="1"/>
          </p:cNvSpPr>
          <p:nvPr>
            <p:ph idx="1"/>
          </p:nvPr>
        </p:nvSpPr>
        <p:spPr/>
        <p:txBody>
          <a:bodyPr>
            <a:normAutofit/>
          </a:bodyPr>
          <a:lstStyle/>
          <a:p>
            <a:r>
              <a:rPr lang="en-US" sz="2600" dirty="0"/>
              <a:t>We are a community-based organization that serves both Washington and Oregon. </a:t>
            </a:r>
          </a:p>
          <a:p>
            <a:r>
              <a:rPr lang="en-US" sz="2600" dirty="0"/>
              <a:t>Our virtual monthly meeting is a welcoming space to learn, share information, and connect with small businesses and organizational representatives to start building business relationships and partnerships.</a:t>
            </a:r>
          </a:p>
          <a:p>
            <a:endParaRPr lang="en-US" sz="3200" dirty="0"/>
          </a:p>
          <a:p>
            <a:pPr lvl="1"/>
            <a:r>
              <a:rPr lang="en-US" sz="2000" dirty="0"/>
              <a:t>During the first half of our meeting, we share and discuss opportunities to develop new business.</a:t>
            </a:r>
          </a:p>
          <a:p>
            <a:pPr lvl="1"/>
            <a:endParaRPr lang="en-US" sz="2000" dirty="0"/>
          </a:p>
          <a:p>
            <a:pPr lvl="1"/>
            <a:r>
              <a:rPr lang="en-US" sz="2000" dirty="0"/>
              <a:t>In the second half of our meeting, we engage in facilitated networking, guided by our facilitators and advisors.</a:t>
            </a:r>
          </a:p>
        </p:txBody>
      </p:sp>
    </p:spTree>
    <p:extLst>
      <p:ext uri="{BB962C8B-B14F-4D97-AF65-F5344CB8AC3E}">
        <p14:creationId xmlns:p14="http://schemas.microsoft.com/office/powerpoint/2010/main" val="3031126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179B88-D43C-4A31-9A52-3498E9430782}"/>
              </a:ext>
            </a:extLst>
          </p:cNvPr>
          <p:cNvSpPr>
            <a:spLocks noGrp="1"/>
          </p:cNvSpPr>
          <p:nvPr>
            <p:ph type="title"/>
          </p:nvPr>
        </p:nvSpPr>
        <p:spPr>
          <a:xfrm>
            <a:off x="477774" y="2103120"/>
            <a:ext cx="11180826" cy="859055"/>
          </a:xfrm>
        </p:spPr>
        <p:txBody>
          <a:bodyPr>
            <a:noAutofit/>
          </a:bodyPr>
          <a:lstStyle/>
          <a:p>
            <a:r>
              <a:rPr lang="en-US" sz="4000" dirty="0"/>
              <a:t>Washington State Events</a:t>
            </a:r>
          </a:p>
        </p:txBody>
      </p:sp>
      <p:sp>
        <p:nvSpPr>
          <p:cNvPr id="5" name="Text Placeholder 4">
            <a:extLst>
              <a:ext uri="{FF2B5EF4-FFF2-40B4-BE49-F238E27FC236}">
                <a16:creationId xmlns:a16="http://schemas.microsoft.com/office/drawing/2014/main" id="{DCDDBE65-9AB1-4989-AF86-726591A6A128}"/>
              </a:ext>
            </a:extLst>
          </p:cNvPr>
          <p:cNvSpPr>
            <a:spLocks noGrp="1"/>
          </p:cNvSpPr>
          <p:nvPr>
            <p:ph type="body" idx="1"/>
          </p:nvPr>
        </p:nvSpPr>
        <p:spPr>
          <a:xfrm>
            <a:off x="788670" y="3429000"/>
            <a:ext cx="11338560" cy="365125"/>
          </a:xfrm>
        </p:spPr>
        <p:txBody>
          <a:bodyPr>
            <a:noAutofit/>
          </a:bodyPr>
          <a:lstStyle/>
          <a:p>
            <a:r>
              <a:rPr lang="en-US" b="1" dirty="0"/>
              <a:t>Facilitated By:</a:t>
            </a:r>
          </a:p>
          <a:p>
            <a:r>
              <a:rPr lang="en-US" b="1" dirty="0"/>
              <a:t>Cedric Austin Organizer &amp; Facilitator</a:t>
            </a:r>
          </a:p>
          <a:p>
            <a:r>
              <a:rPr lang="en-US" dirty="0"/>
              <a:t>Washington State Department of Enterprise Services Community Engagement Specialist </a:t>
            </a:r>
            <a:r>
              <a:rPr lang="en-US" u="sng" dirty="0">
                <a:solidFill>
                  <a:schemeClr val="accent1">
                    <a:lumMod val="40000"/>
                    <a:lumOff val="60000"/>
                  </a:schemeClr>
                </a:solidFill>
                <a:hlinkClick r:id="rId2" tooltip="https://des.wa.gov/about/committees-groups/procurement-inclusion-and-equity-pie-program">
                  <a:extLst>
                    <a:ext uri="{A12FA001-AC4F-418D-AE19-62706E023703}">
                      <ahyp:hlinkClr xmlns:ahyp="http://schemas.microsoft.com/office/drawing/2018/hyperlinkcolor" val="tx"/>
                    </a:ext>
                  </a:extLst>
                </a:hlinkClick>
              </a:rPr>
              <a:t>Procurement Inclusion and Equity Program</a:t>
            </a:r>
            <a:r>
              <a:rPr lang="en-US" dirty="0">
                <a:solidFill>
                  <a:schemeClr val="accent1">
                    <a:lumMod val="40000"/>
                    <a:lumOff val="60000"/>
                  </a:schemeClr>
                </a:solidFill>
              </a:rPr>
              <a:t> | </a:t>
            </a:r>
            <a:r>
              <a:rPr lang="en-US" u="sng" dirty="0">
                <a:solidFill>
                  <a:schemeClr val="accent1">
                    <a:lumMod val="40000"/>
                    <a:lumOff val="60000"/>
                  </a:schemeClr>
                </a:solidFill>
                <a:hlinkClick r:id="rId3" tooltip="https://des.wa.gov/about/agency-overview/initiatives/supplier-diversity-state-contracts/public-works-business-diversity-program">
                  <a:extLst>
                    <a:ext uri="{A12FA001-AC4F-418D-AE19-62706E023703}">
                      <ahyp:hlinkClr xmlns:ahyp="http://schemas.microsoft.com/office/drawing/2018/hyperlinkcolor" val="tx"/>
                    </a:ext>
                  </a:extLst>
                </a:hlinkClick>
              </a:rPr>
              <a:t>Public Works Business Diversity Program</a:t>
            </a:r>
            <a:r>
              <a:rPr lang="en-US" dirty="0">
                <a:solidFill>
                  <a:schemeClr val="accent1">
                    <a:lumMod val="40000"/>
                    <a:lumOff val="60000"/>
                  </a:schemeClr>
                </a:solidFill>
              </a:rPr>
              <a:t> </a:t>
            </a:r>
            <a:r>
              <a:rPr lang="en-US" dirty="0"/>
              <a:t>| 360-890-0173 | </a:t>
            </a:r>
            <a:r>
              <a:rPr lang="en-US" u="sng" dirty="0">
                <a:solidFill>
                  <a:schemeClr val="accent1">
                    <a:lumMod val="40000"/>
                    <a:lumOff val="60000"/>
                  </a:schemeClr>
                </a:solidFill>
                <a:hlinkClick r:id="rId4" tooltip="mailto:cedric.austin@des.wa.gov">
                  <a:extLst>
                    <a:ext uri="{A12FA001-AC4F-418D-AE19-62706E023703}">
                      <ahyp:hlinkClr xmlns:ahyp="http://schemas.microsoft.com/office/drawing/2018/hyperlinkcolor" val="tx"/>
                    </a:ext>
                  </a:extLst>
                </a:hlinkClick>
              </a:rPr>
              <a:t>cedric.austin@des.wa.gov</a:t>
            </a:r>
            <a:r>
              <a:rPr lang="en-US" dirty="0">
                <a:solidFill>
                  <a:schemeClr val="accent1">
                    <a:lumMod val="40000"/>
                    <a:lumOff val="60000"/>
                  </a:schemeClr>
                </a:solidFill>
              </a:rPr>
              <a:t> | </a:t>
            </a:r>
            <a:r>
              <a:rPr lang="en-US" u="sng" dirty="0">
                <a:solidFill>
                  <a:schemeClr val="accent1">
                    <a:lumMod val="40000"/>
                    <a:lumOff val="60000"/>
                  </a:schemeClr>
                </a:solidFill>
                <a:hlinkClick r:id="rId5" tooltip="https://des.wa.gov/">
                  <a:extLst>
                    <a:ext uri="{A12FA001-AC4F-418D-AE19-62706E023703}">
                      <ahyp:hlinkClr xmlns:ahyp="http://schemas.microsoft.com/office/drawing/2018/hyperlinkcolor" val="tx"/>
                    </a:ext>
                  </a:extLst>
                </a:hlinkClick>
              </a:rPr>
              <a:t>DES.wa.gov</a:t>
            </a:r>
            <a:r>
              <a:rPr lang="en-US" dirty="0">
                <a:solidFill>
                  <a:schemeClr val="accent1">
                    <a:lumMod val="40000"/>
                    <a:lumOff val="60000"/>
                  </a:schemeClr>
                </a:solidFill>
              </a:rPr>
              <a:t> | </a:t>
            </a:r>
            <a:r>
              <a:rPr lang="en-US" u="sng" dirty="0">
                <a:solidFill>
                  <a:schemeClr val="accent1">
                    <a:lumMod val="40000"/>
                    <a:lumOff val="60000"/>
                  </a:schemeClr>
                </a:solidFill>
                <a:hlinkClick r:id="rId6" tooltip="https://capitol.wa.gov/">
                  <a:extLst>
                    <a:ext uri="{A12FA001-AC4F-418D-AE19-62706E023703}">
                      <ahyp:hlinkClr xmlns:ahyp="http://schemas.microsoft.com/office/drawing/2018/hyperlinkcolor" val="tx"/>
                    </a:ext>
                  </a:extLst>
                </a:hlinkClick>
              </a:rPr>
              <a:t>Capitol.wa.gov</a:t>
            </a:r>
            <a:r>
              <a:rPr lang="en-US" dirty="0">
                <a:solidFill>
                  <a:schemeClr val="accent1">
                    <a:lumMod val="40000"/>
                    <a:lumOff val="60000"/>
                  </a:schemeClr>
                </a:solidFill>
              </a:rPr>
              <a:t> | </a:t>
            </a:r>
            <a:r>
              <a:rPr lang="en-US" u="sng" dirty="0">
                <a:solidFill>
                  <a:schemeClr val="accent1">
                    <a:lumMod val="40000"/>
                    <a:lumOff val="60000"/>
                  </a:schemeClr>
                </a:solidFill>
                <a:hlinkClick r:id="rId7" tooltip="https://eap.wa.gov/">
                  <a:extLst>
                    <a:ext uri="{A12FA001-AC4F-418D-AE19-62706E023703}">
                      <ahyp:hlinkClr xmlns:ahyp="http://schemas.microsoft.com/office/drawing/2018/hyperlinkcolor" val="tx"/>
                    </a:ext>
                  </a:extLst>
                </a:hlinkClick>
              </a:rPr>
              <a:t>EAP.wa.gov</a:t>
            </a:r>
            <a:endParaRPr lang="en-US" sz="2400" dirty="0">
              <a:solidFill>
                <a:schemeClr val="accent1">
                  <a:lumMod val="40000"/>
                  <a:lumOff val="60000"/>
                </a:schemeClr>
              </a:solidFill>
            </a:endParaRPr>
          </a:p>
        </p:txBody>
      </p:sp>
      <p:sp>
        <p:nvSpPr>
          <p:cNvPr id="2" name="Slide Number Placeholder 1">
            <a:extLst>
              <a:ext uri="{FF2B5EF4-FFF2-40B4-BE49-F238E27FC236}">
                <a16:creationId xmlns:a16="http://schemas.microsoft.com/office/drawing/2014/main" id="{8B065C75-272B-4BB5-BA23-D80E8654D621}"/>
              </a:ext>
            </a:extLst>
          </p:cNvPr>
          <p:cNvSpPr>
            <a:spLocks noGrp="1"/>
          </p:cNvSpPr>
          <p:nvPr>
            <p:ph type="sldNum" sz="quarter" idx="12"/>
          </p:nvPr>
        </p:nvSpPr>
        <p:spPr/>
        <p:txBody>
          <a:bodyPr/>
          <a:lstStyle/>
          <a:p>
            <a:fld id="{C263D6C4-4840-40CC-AC84-17E24B3B7BDE}" type="slidenum">
              <a:rPr lang="en-US" smtClean="0"/>
              <a:pPr/>
              <a:t>20</a:t>
            </a:fld>
            <a:endParaRPr lang="en-US" dirty="0"/>
          </a:p>
        </p:txBody>
      </p:sp>
    </p:spTree>
    <p:extLst>
      <p:ext uri="{BB962C8B-B14F-4D97-AF65-F5344CB8AC3E}">
        <p14:creationId xmlns:p14="http://schemas.microsoft.com/office/powerpoint/2010/main" val="70982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20D7E-7D25-2FEB-F7BD-9C5AAEFD0349}"/>
              </a:ext>
            </a:extLst>
          </p:cNvPr>
          <p:cNvSpPr>
            <a:spLocks noGrp="1"/>
          </p:cNvSpPr>
          <p:nvPr>
            <p:ph type="title"/>
          </p:nvPr>
        </p:nvSpPr>
        <p:spPr>
          <a:xfrm>
            <a:off x="444500" y="542925"/>
            <a:ext cx="11214100" cy="535531"/>
          </a:xfrm>
        </p:spPr>
        <p:txBody>
          <a:bodyPr/>
          <a:lstStyle/>
          <a:p>
            <a:r>
              <a:rPr lang="en-US" dirty="0"/>
              <a:t>2026 Regional Contracting Forum</a:t>
            </a:r>
          </a:p>
        </p:txBody>
      </p:sp>
      <p:sp>
        <p:nvSpPr>
          <p:cNvPr id="3" name="Slide Number Placeholder 2">
            <a:extLst>
              <a:ext uri="{FF2B5EF4-FFF2-40B4-BE49-F238E27FC236}">
                <a16:creationId xmlns:a16="http://schemas.microsoft.com/office/drawing/2014/main" id="{63896F31-7731-715A-DC57-182D09EAE295}"/>
              </a:ext>
            </a:extLst>
          </p:cNvPr>
          <p:cNvSpPr>
            <a:spLocks noGrp="1"/>
          </p:cNvSpPr>
          <p:nvPr>
            <p:ph type="sldNum" sz="quarter" idx="12"/>
          </p:nvPr>
        </p:nvSpPr>
        <p:spPr/>
        <p:txBody>
          <a:bodyPr/>
          <a:lstStyle/>
          <a:p>
            <a:fld id="{C263D6C4-4840-40CC-AC84-17E24B3B7BDE}" type="slidenum">
              <a:rPr lang="en-US" noProof="0" smtClean="0"/>
              <a:pPr/>
              <a:t>21</a:t>
            </a:fld>
            <a:endParaRPr lang="en-US" noProof="0" dirty="0"/>
          </a:p>
        </p:txBody>
      </p:sp>
      <p:sp>
        <p:nvSpPr>
          <p:cNvPr id="4" name="Text Placeholder 3">
            <a:extLst>
              <a:ext uri="{FF2B5EF4-FFF2-40B4-BE49-F238E27FC236}">
                <a16:creationId xmlns:a16="http://schemas.microsoft.com/office/drawing/2014/main" id="{28156CAF-F5E6-4577-B991-3EEEF315D557}"/>
              </a:ext>
            </a:extLst>
          </p:cNvPr>
          <p:cNvSpPr>
            <a:spLocks noGrp="1"/>
          </p:cNvSpPr>
          <p:nvPr>
            <p:ph type="body" sz="quarter" idx="13"/>
          </p:nvPr>
        </p:nvSpPr>
        <p:spPr>
          <a:xfrm>
            <a:off x="444500" y="1625385"/>
            <a:ext cx="4809289" cy="4093243"/>
          </a:xfrm>
        </p:spPr>
        <p:txBody>
          <a:bodyPr/>
          <a:lstStyle/>
          <a:p>
            <a:pPr marL="0" indent="0">
              <a:buNone/>
            </a:pPr>
            <a:r>
              <a:rPr lang="en-US" sz="1400" b="1" dirty="0"/>
              <a:t>Overview</a:t>
            </a:r>
          </a:p>
          <a:p>
            <a:pPr marL="0" indent="0">
              <a:buNone/>
            </a:pPr>
            <a:r>
              <a:rPr lang="en-US" sz="1400" dirty="0"/>
              <a:t>Celebrating 23 years of impact, RCF 2026 connects small, minority, women, and veteran-owned businesses with government purchasers.</a:t>
            </a:r>
          </a:p>
          <a:p>
            <a:pPr marL="0" indent="0">
              <a:buNone/>
            </a:pPr>
            <a:r>
              <a:rPr lang="en-US" sz="1400" b="1" dirty="0"/>
              <a:t>Wednesday, October 7, 2026, at the Muckleshoot Events Center, 2402 Auburn Way S, Auburn, WA 98002.</a:t>
            </a:r>
            <a:endParaRPr lang="en-US" sz="1400" dirty="0"/>
          </a:p>
          <a:p>
            <a:pPr marL="0" indent="0">
              <a:buNone/>
            </a:pPr>
            <a:r>
              <a:rPr lang="en-US" sz="1400" dirty="0"/>
              <a:t>Introduce your business to prime contractors, prime consultants and the region's largest government entities: City of Seattle, King County, Washington State Department of Transportation, University of Washington, Port of Tacoma, Washington State Office of Minorities and Women's Business Enterprises, Washington State Department of Enterprise Services, Sound Transit, Port of Seattle, City of Bellevue, City of Tacoma, Department of Social and Health Services, Department of Corrections, and others. </a:t>
            </a:r>
          </a:p>
          <a:p>
            <a:pPr marL="0" indent="0">
              <a:buNone/>
            </a:pPr>
            <a:r>
              <a:rPr lang="en-US" sz="1400" dirty="0"/>
              <a:t>Attendees have the opportunity to meet government contracting representatives and network with contractors, consultants, and suppliers all at one event.</a:t>
            </a:r>
          </a:p>
          <a:p>
            <a:endParaRPr lang="en-US" dirty="0"/>
          </a:p>
        </p:txBody>
      </p:sp>
      <p:sp>
        <p:nvSpPr>
          <p:cNvPr id="5" name="TextBox 4">
            <a:extLst>
              <a:ext uri="{FF2B5EF4-FFF2-40B4-BE49-F238E27FC236}">
                <a16:creationId xmlns:a16="http://schemas.microsoft.com/office/drawing/2014/main" id="{5EE0F1DF-F950-3F63-5714-6783B89C3CDC}"/>
              </a:ext>
            </a:extLst>
          </p:cNvPr>
          <p:cNvSpPr txBox="1"/>
          <p:nvPr/>
        </p:nvSpPr>
        <p:spPr>
          <a:xfrm>
            <a:off x="5486400" y="1625385"/>
            <a:ext cx="6261100" cy="4616648"/>
          </a:xfrm>
          <a:prstGeom prst="rect">
            <a:avLst/>
          </a:prstGeom>
          <a:noFill/>
          <a:ln w="76200">
            <a:solidFill>
              <a:srgbClr val="FFFFCC"/>
            </a:solidFill>
          </a:ln>
        </p:spPr>
        <p:txBody>
          <a:bodyPr wrap="square" rtlCol="0">
            <a:spAutoFit/>
          </a:bodyPr>
          <a:lstStyle/>
          <a:p>
            <a:r>
              <a:rPr lang="en-US" sz="1400" b="1" dirty="0">
                <a:solidFill>
                  <a:schemeClr val="bg1"/>
                </a:solidFill>
              </a:rPr>
              <a:t>One-on-One Sessions </a:t>
            </a:r>
          </a:p>
          <a:p>
            <a:endParaRPr lang="en-US" sz="1400" b="1" dirty="0">
              <a:solidFill>
                <a:schemeClr val="bg1"/>
              </a:solidFill>
            </a:endParaRPr>
          </a:p>
          <a:p>
            <a:r>
              <a:rPr lang="en-US" sz="1400" dirty="0">
                <a:solidFill>
                  <a:schemeClr val="bg1"/>
                </a:solidFill>
              </a:rPr>
              <a:t>Businesses will have the opportunity to meet with prime contractors and prime consultants in one-on-one sessions during pre-scheduled interviews. </a:t>
            </a:r>
          </a:p>
          <a:p>
            <a:endParaRPr lang="en-US" sz="1400" dirty="0">
              <a:solidFill>
                <a:schemeClr val="bg1"/>
              </a:solidFill>
            </a:endParaRPr>
          </a:p>
          <a:p>
            <a:r>
              <a:rPr lang="en-US" sz="1400" dirty="0">
                <a:solidFill>
                  <a:schemeClr val="bg1"/>
                </a:solidFill>
              </a:rPr>
              <a:t>Attendees are encouraged to bring business cards, and/or brief marketing materials that include your firm's contact information, list of products and/or services you provide, and if applicable, current government contracts held.</a:t>
            </a:r>
          </a:p>
          <a:p>
            <a:endParaRPr lang="en-US" sz="1400" dirty="0">
              <a:solidFill>
                <a:schemeClr val="bg1"/>
              </a:solidFill>
            </a:endParaRPr>
          </a:p>
          <a:p>
            <a:r>
              <a:rPr lang="en-US" sz="1400" dirty="0">
                <a:solidFill>
                  <a:schemeClr val="bg1"/>
                </a:solidFill>
              </a:rPr>
              <a:t>Registration for the 1-on-1 sessions will open before October. Each business may sign up for </a:t>
            </a:r>
            <a:r>
              <a:rPr lang="en-US" sz="1400" b="1" dirty="0">
                <a:solidFill>
                  <a:schemeClr val="bg1"/>
                </a:solidFill>
              </a:rPr>
              <a:t>up to four (4)</a:t>
            </a:r>
            <a:r>
              <a:rPr lang="en-US" sz="1400" dirty="0">
                <a:solidFill>
                  <a:schemeClr val="bg1"/>
                </a:solidFill>
              </a:rPr>
              <a:t> meetings with different prime contractors or agencies.</a:t>
            </a:r>
          </a:p>
          <a:p>
            <a:endParaRPr lang="en-US" sz="1400" b="1" dirty="0">
              <a:solidFill>
                <a:schemeClr val="bg1"/>
              </a:solidFill>
            </a:endParaRPr>
          </a:p>
          <a:p>
            <a:r>
              <a:rPr lang="en-US" sz="1400" b="1" dirty="0">
                <a:solidFill>
                  <a:schemeClr val="bg1"/>
                </a:solidFill>
              </a:rPr>
              <a:t>Presentations of upcoming opportunities - </a:t>
            </a:r>
            <a:r>
              <a:rPr lang="en-US" sz="1400" dirty="0">
                <a:solidFill>
                  <a:schemeClr val="bg1"/>
                </a:solidFill>
              </a:rPr>
              <a:t>The Regional Contracting Forum will present upcoming projects and bid opportunities from the region's largest government entities.</a:t>
            </a:r>
          </a:p>
          <a:p>
            <a:endParaRPr lang="en-US" sz="1400" b="1" dirty="0">
              <a:solidFill>
                <a:schemeClr val="bg1"/>
              </a:solidFill>
            </a:endParaRPr>
          </a:p>
          <a:p>
            <a:r>
              <a:rPr lang="en-US" sz="1400" b="1" dirty="0">
                <a:solidFill>
                  <a:schemeClr val="bg1"/>
                </a:solidFill>
              </a:rPr>
              <a:t>Who Should Attend? - </a:t>
            </a:r>
            <a:r>
              <a:rPr lang="en-US" sz="1400" dirty="0">
                <a:solidFill>
                  <a:schemeClr val="bg1"/>
                </a:solidFill>
              </a:rPr>
              <a:t>Businesses interested in selling products and services, consultants, and contractors. Small, Minority, Women, Disadvantaged, and Veteran-Owned Businesses are encouraged to attend.</a:t>
            </a:r>
          </a:p>
          <a:p>
            <a:endParaRPr lang="en-US" sz="1400" dirty="0">
              <a:solidFill>
                <a:schemeClr val="bg1"/>
              </a:solidFill>
            </a:endParaRPr>
          </a:p>
        </p:txBody>
      </p:sp>
    </p:spTree>
    <p:extLst>
      <p:ext uri="{BB962C8B-B14F-4D97-AF65-F5344CB8AC3E}">
        <p14:creationId xmlns:p14="http://schemas.microsoft.com/office/powerpoint/2010/main" val="959085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9D7F9-1BBF-5052-6F9B-3EFFE7CBFA8B}"/>
              </a:ext>
            </a:extLst>
          </p:cNvPr>
          <p:cNvSpPr>
            <a:spLocks noGrp="1"/>
          </p:cNvSpPr>
          <p:nvPr>
            <p:ph type="title"/>
          </p:nvPr>
        </p:nvSpPr>
        <p:spPr>
          <a:xfrm>
            <a:off x="444500" y="542925"/>
            <a:ext cx="11214100" cy="535531"/>
          </a:xfrm>
        </p:spPr>
        <p:txBody>
          <a:bodyPr/>
          <a:lstStyle/>
          <a:p>
            <a:r>
              <a:rPr lang="en-US" dirty="0"/>
              <a:t>2026 Central Regional Contracting Forum</a:t>
            </a:r>
          </a:p>
        </p:txBody>
      </p:sp>
      <p:sp>
        <p:nvSpPr>
          <p:cNvPr id="3" name="Slide Number Placeholder 2">
            <a:extLst>
              <a:ext uri="{FF2B5EF4-FFF2-40B4-BE49-F238E27FC236}">
                <a16:creationId xmlns:a16="http://schemas.microsoft.com/office/drawing/2014/main" id="{1170C13E-DA16-0DB0-D5D1-1D8907DED928}"/>
              </a:ext>
            </a:extLst>
          </p:cNvPr>
          <p:cNvSpPr>
            <a:spLocks noGrp="1"/>
          </p:cNvSpPr>
          <p:nvPr>
            <p:ph type="sldNum" sz="quarter" idx="12"/>
          </p:nvPr>
        </p:nvSpPr>
        <p:spPr/>
        <p:txBody>
          <a:bodyPr/>
          <a:lstStyle/>
          <a:p>
            <a:fld id="{C263D6C4-4840-40CC-AC84-17E24B3B7BDE}" type="slidenum">
              <a:rPr lang="en-US" noProof="0" smtClean="0"/>
              <a:pPr/>
              <a:t>22</a:t>
            </a:fld>
            <a:endParaRPr lang="en-US" noProof="0" dirty="0"/>
          </a:p>
        </p:txBody>
      </p:sp>
      <p:sp>
        <p:nvSpPr>
          <p:cNvPr id="4" name="Text Placeholder 3">
            <a:extLst>
              <a:ext uri="{FF2B5EF4-FFF2-40B4-BE49-F238E27FC236}">
                <a16:creationId xmlns:a16="http://schemas.microsoft.com/office/drawing/2014/main" id="{7E4ABAF2-1DD2-650B-1D46-82E816B1D02F}"/>
              </a:ext>
            </a:extLst>
          </p:cNvPr>
          <p:cNvSpPr>
            <a:spLocks noGrp="1"/>
          </p:cNvSpPr>
          <p:nvPr>
            <p:ph type="body" sz="quarter" idx="13"/>
          </p:nvPr>
        </p:nvSpPr>
        <p:spPr>
          <a:xfrm>
            <a:off x="444500" y="1625385"/>
            <a:ext cx="4688974" cy="4093243"/>
          </a:xfrm>
        </p:spPr>
        <p:txBody>
          <a:bodyPr/>
          <a:lstStyle/>
          <a:p>
            <a:pPr marL="0" indent="0">
              <a:buNone/>
            </a:pPr>
            <a:r>
              <a:rPr lang="en-US" sz="1800" b="1" dirty="0"/>
              <a:t>Overview</a:t>
            </a:r>
          </a:p>
          <a:p>
            <a:pPr marL="0" indent="0">
              <a:buNone/>
            </a:pPr>
            <a:r>
              <a:rPr lang="en-US" sz="1800" dirty="0"/>
              <a:t>This forum is built for contractors, subcontractors, architects, engineers, designers, suppliers, and city &amp; county building staff.</a:t>
            </a:r>
          </a:p>
          <a:p>
            <a:pPr marL="0" indent="0">
              <a:buNone/>
            </a:pPr>
            <a:r>
              <a:rPr lang="en-US" sz="1800" i="1" dirty="0"/>
              <a:t>Connecting Industry. Building Opportunity.</a:t>
            </a:r>
            <a:endParaRPr lang="en-US" sz="1800" dirty="0"/>
          </a:p>
          <a:p>
            <a:pPr marL="0" indent="0">
              <a:buNone/>
            </a:pPr>
            <a:r>
              <a:rPr lang="en-US" sz="1800" b="1" dirty="0"/>
              <a:t>Event Details</a:t>
            </a:r>
            <a:endParaRPr lang="en-US" sz="1800" dirty="0"/>
          </a:p>
          <a:p>
            <a:pPr marL="0" indent="0">
              <a:buNone/>
            </a:pPr>
            <a:r>
              <a:rPr lang="en-US" sz="1800" b="1" dirty="0"/>
              <a:t>Date</a:t>
            </a:r>
            <a:r>
              <a:rPr lang="en-US" sz="1800" dirty="0"/>
              <a:t>: Thursday, September 3, 2026</a:t>
            </a:r>
          </a:p>
          <a:p>
            <a:pPr marL="0" indent="0">
              <a:buNone/>
            </a:pPr>
            <a:r>
              <a:rPr lang="en-US" sz="1800" b="1" dirty="0"/>
              <a:t>Time</a:t>
            </a:r>
            <a:r>
              <a:rPr lang="en-US" sz="1800" dirty="0"/>
              <a:t>: Doors Open: 8:30 AM</a:t>
            </a:r>
          </a:p>
          <a:p>
            <a:pPr marL="0" indent="0">
              <a:buNone/>
            </a:pPr>
            <a:r>
              <a:rPr lang="en-US" sz="1800" dirty="0"/>
              <a:t>Event Starts: 9:00 AM</a:t>
            </a:r>
          </a:p>
          <a:p>
            <a:pPr marL="0" indent="0">
              <a:buNone/>
            </a:pPr>
            <a:r>
              <a:rPr lang="en-US" sz="1800" b="1" dirty="0"/>
              <a:t>Location</a:t>
            </a:r>
            <a:r>
              <a:rPr lang="en-US" sz="1800" dirty="0"/>
              <a:t>: Yakima Convention Center, 10 North 8th Street Yakima, WA 98901</a:t>
            </a:r>
          </a:p>
          <a:p>
            <a:endParaRPr lang="en-US" dirty="0"/>
          </a:p>
        </p:txBody>
      </p:sp>
      <p:sp>
        <p:nvSpPr>
          <p:cNvPr id="5" name="TextBox 4">
            <a:extLst>
              <a:ext uri="{FF2B5EF4-FFF2-40B4-BE49-F238E27FC236}">
                <a16:creationId xmlns:a16="http://schemas.microsoft.com/office/drawing/2014/main" id="{A7838635-5B2F-F9B1-6B31-D96A8B7EB25B}"/>
              </a:ext>
            </a:extLst>
          </p:cNvPr>
          <p:cNvSpPr txBox="1"/>
          <p:nvPr/>
        </p:nvSpPr>
        <p:spPr>
          <a:xfrm>
            <a:off x="6007768" y="1612232"/>
            <a:ext cx="4580021" cy="5078313"/>
          </a:xfrm>
          <a:prstGeom prst="rect">
            <a:avLst/>
          </a:prstGeom>
          <a:solidFill>
            <a:srgbClr val="FFFFCC"/>
          </a:solidFill>
        </p:spPr>
        <p:txBody>
          <a:bodyPr wrap="square" rtlCol="0">
            <a:spAutoFit/>
          </a:bodyPr>
          <a:lstStyle/>
          <a:p>
            <a:r>
              <a:rPr lang="en-US" dirty="0">
                <a:solidFill>
                  <a:schemeClr val="accent5"/>
                </a:solidFill>
              </a:rPr>
              <a:t>Premier networking and business development event designed to bring the entire construction and development community together in one place.</a:t>
            </a:r>
          </a:p>
          <a:p>
            <a:endParaRPr lang="en-US" dirty="0">
              <a:solidFill>
                <a:schemeClr val="accent5"/>
              </a:solidFill>
            </a:endParaRPr>
          </a:p>
          <a:p>
            <a:r>
              <a:rPr lang="en-US" dirty="0">
                <a:solidFill>
                  <a:schemeClr val="accent5"/>
                </a:solidFill>
              </a:rPr>
              <a:t>This forum is built for </a:t>
            </a:r>
            <a:r>
              <a:rPr lang="en-US" b="1" dirty="0">
                <a:solidFill>
                  <a:schemeClr val="accent5"/>
                </a:solidFill>
              </a:rPr>
              <a:t>contractors, subcontractors, architects, engineers, designers, suppliers, and city &amp; county permitting and public works staff</a:t>
            </a:r>
            <a:r>
              <a:rPr lang="en-US" dirty="0">
                <a:solidFill>
                  <a:schemeClr val="accent5"/>
                </a:solidFill>
              </a:rPr>
              <a:t>—as well as anyone looking to build meaningful partnerships and stay ahead of upcoming projects across Central Washington.</a:t>
            </a:r>
          </a:p>
          <a:p>
            <a:endParaRPr lang="en-US" dirty="0">
              <a:solidFill>
                <a:schemeClr val="accent5"/>
              </a:solidFill>
            </a:endParaRPr>
          </a:p>
          <a:p>
            <a:r>
              <a:rPr lang="en-US" dirty="0">
                <a:solidFill>
                  <a:schemeClr val="accent5"/>
                </a:solidFill>
              </a:rPr>
              <a:t>Focus is to connect industry professionals and highlight opportunities for </a:t>
            </a:r>
            <a:r>
              <a:rPr lang="en-US" b="1" dirty="0">
                <a:solidFill>
                  <a:schemeClr val="accent5"/>
                </a:solidFill>
              </a:rPr>
              <a:t>Minority-Owned</a:t>
            </a:r>
            <a:r>
              <a:rPr lang="en-US" dirty="0">
                <a:solidFill>
                  <a:schemeClr val="accent5"/>
                </a:solidFill>
              </a:rPr>
              <a:t>, </a:t>
            </a:r>
            <a:r>
              <a:rPr lang="en-US" b="1" dirty="0">
                <a:solidFill>
                  <a:schemeClr val="accent5"/>
                </a:solidFill>
              </a:rPr>
              <a:t>Veteran-Owned</a:t>
            </a:r>
            <a:r>
              <a:rPr lang="en-US" dirty="0">
                <a:solidFill>
                  <a:schemeClr val="accent5"/>
                </a:solidFill>
              </a:rPr>
              <a:t>, and </a:t>
            </a:r>
            <a:r>
              <a:rPr lang="en-US" b="1" dirty="0">
                <a:solidFill>
                  <a:schemeClr val="accent5"/>
                </a:solidFill>
              </a:rPr>
              <a:t>Women-Owned Businesses</a:t>
            </a:r>
            <a:r>
              <a:rPr lang="en-US" dirty="0">
                <a:solidFill>
                  <a:schemeClr val="accent5"/>
                </a:solidFill>
              </a:rPr>
              <a:t> to engage with key organizations and partners in the region.</a:t>
            </a:r>
          </a:p>
        </p:txBody>
      </p:sp>
    </p:spTree>
    <p:extLst>
      <p:ext uri="{BB962C8B-B14F-4D97-AF65-F5344CB8AC3E}">
        <p14:creationId xmlns:p14="http://schemas.microsoft.com/office/powerpoint/2010/main" val="1534441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893DF-CA7A-AAB3-4F76-DF6EE5D742B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D26741-FDB6-E04E-7D82-4D0A44C2AD25}"/>
              </a:ext>
            </a:extLst>
          </p:cNvPr>
          <p:cNvSpPr>
            <a:spLocks noGrp="1"/>
          </p:cNvSpPr>
          <p:nvPr>
            <p:ph type="title"/>
          </p:nvPr>
        </p:nvSpPr>
        <p:spPr>
          <a:xfrm>
            <a:off x="444500" y="542925"/>
            <a:ext cx="11214100" cy="535531"/>
          </a:xfrm>
        </p:spPr>
        <p:txBody>
          <a:bodyPr vert="horz" wrap="square" lIns="91440" tIns="45720" rIns="91440" bIns="45720" rtlCol="0" anchor="t">
            <a:normAutofit/>
          </a:bodyPr>
          <a:lstStyle/>
          <a:p>
            <a:pPr>
              <a:buClr>
                <a:schemeClr val="accent2"/>
              </a:buClr>
            </a:pPr>
            <a:r>
              <a:rPr lang="en-US" b="1" kern="1200" spc="-70" baseline="0" dirty="0">
                <a:latin typeface="+mj-lt"/>
                <a:ea typeface="+mj-ea"/>
                <a:cs typeface="+mj-cs"/>
              </a:rPr>
              <a:t>Networking and Relationship Building</a:t>
            </a:r>
          </a:p>
        </p:txBody>
      </p:sp>
      <p:sp>
        <p:nvSpPr>
          <p:cNvPr id="5" name="Text Placeholder 4">
            <a:extLst>
              <a:ext uri="{FF2B5EF4-FFF2-40B4-BE49-F238E27FC236}">
                <a16:creationId xmlns:a16="http://schemas.microsoft.com/office/drawing/2014/main" id="{29646E70-1CDC-39FD-A420-B4269E386ECE}"/>
              </a:ext>
            </a:extLst>
          </p:cNvPr>
          <p:cNvSpPr>
            <a:spLocks noGrp="1"/>
          </p:cNvSpPr>
          <p:nvPr>
            <p:ph type="body" sz="quarter" idx="18"/>
          </p:nvPr>
        </p:nvSpPr>
        <p:spPr>
          <a:xfrm>
            <a:off x="542094" y="3758314"/>
            <a:ext cx="11097456" cy="626875"/>
          </a:xfrm>
        </p:spPr>
        <p:txBody>
          <a:bodyPr vert="horz" lIns="0" tIns="0" rIns="0" bIns="0" rtlCol="0">
            <a:normAutofit/>
          </a:bodyPr>
          <a:lstStyle/>
          <a:p>
            <a:r>
              <a:rPr lang="en-US" sz="2800" spc="160" dirty="0">
                <a:solidFill>
                  <a:srgbClr val="63B7C6"/>
                </a:solidFill>
                <a:latin typeface="+mn-lt"/>
                <a:ea typeface="+mn-ea"/>
                <a:cs typeface="Arial" panose="020B0604020202020204" pitchFamily="34" charset="0"/>
              </a:rPr>
              <a:t>Get to know people. Build relationships. Build partnerships.</a:t>
            </a:r>
          </a:p>
        </p:txBody>
      </p:sp>
      <p:sp>
        <p:nvSpPr>
          <p:cNvPr id="2" name="Slide Number Placeholder 1">
            <a:extLst>
              <a:ext uri="{FF2B5EF4-FFF2-40B4-BE49-F238E27FC236}">
                <a16:creationId xmlns:a16="http://schemas.microsoft.com/office/drawing/2014/main" id="{7BDA076C-49B8-C1A7-2B4C-EF8E103F5D9B}"/>
              </a:ext>
            </a:extLst>
          </p:cNvPr>
          <p:cNvSpPr>
            <a:spLocks noGrp="1"/>
          </p:cNvSpPr>
          <p:nvPr>
            <p:ph type="sldNum" sz="quarter" idx="12"/>
          </p:nvPr>
        </p:nvSpPr>
        <p:spPr>
          <a:xfrm>
            <a:off x="11252200" y="6315075"/>
            <a:ext cx="406400" cy="365125"/>
          </a:xfrm>
        </p:spPr>
        <p:txBody>
          <a:bodyPr vert="horz" lIns="91440" tIns="45720" rIns="91440" bIns="45720" rtlCol="0" anchor="ctr">
            <a:normAutofit/>
          </a:bodyPr>
          <a:lstStyle/>
          <a:p>
            <a:pPr>
              <a:spcAft>
                <a:spcPts val="600"/>
              </a:spcAft>
            </a:pPr>
            <a:fld id="{C263D6C4-4840-40CC-AC84-17E24B3B7BDE}" type="slidenum">
              <a:rPr lang="en-US" smtClean="0"/>
              <a:pPr>
                <a:spcAft>
                  <a:spcPts val="600"/>
                </a:spcAft>
              </a:pPr>
              <a:t>23</a:t>
            </a:fld>
            <a:endParaRPr lang="en-US"/>
          </a:p>
        </p:txBody>
      </p:sp>
      <p:pic>
        <p:nvPicPr>
          <p:cNvPr id="6" name="Picture 5" descr="Meeting in office">
            <a:extLst>
              <a:ext uri="{FF2B5EF4-FFF2-40B4-BE49-F238E27FC236}">
                <a16:creationId xmlns:a16="http://schemas.microsoft.com/office/drawing/2014/main" id="{9124EEFF-8D09-F2FD-51AA-98B0979B6EDD}"/>
              </a:ext>
            </a:extLst>
          </p:cNvPr>
          <p:cNvPicPr>
            <a:picLocks noChangeAspect="1"/>
          </p:cNvPicPr>
          <p:nvPr/>
        </p:nvPicPr>
        <p:blipFill>
          <a:blip r:embed="rId2"/>
          <a:srcRect t="42645" b="29111"/>
          <a:stretch>
            <a:fillRect/>
          </a:stretch>
        </p:blipFill>
        <p:spPr>
          <a:xfrm>
            <a:off x="-2" y="1352575"/>
            <a:ext cx="12192002" cy="2289897"/>
          </a:xfrm>
          <a:prstGeom prst="rect">
            <a:avLst/>
          </a:prstGeom>
          <a:noFill/>
        </p:spPr>
      </p:pic>
      <p:sp>
        <p:nvSpPr>
          <p:cNvPr id="8" name="TextBox 7">
            <a:extLst>
              <a:ext uri="{FF2B5EF4-FFF2-40B4-BE49-F238E27FC236}">
                <a16:creationId xmlns:a16="http://schemas.microsoft.com/office/drawing/2014/main" id="{EF4C12B4-1BD9-0A82-F009-BE32F467ACB9}"/>
              </a:ext>
            </a:extLst>
          </p:cNvPr>
          <p:cNvSpPr txBox="1"/>
          <p:nvPr/>
        </p:nvSpPr>
        <p:spPr>
          <a:xfrm>
            <a:off x="6095999" y="4456402"/>
            <a:ext cx="4552335" cy="1463040"/>
          </a:xfrm>
          <a:prstGeom prst="rect">
            <a:avLst/>
          </a:prstGeom>
        </p:spPr>
        <p:txBody>
          <a:bodyPr vert="horz" lIns="0" tIns="0" rIns="0" bIns="0" rtlCol="0">
            <a:noAutofit/>
          </a:bodyPr>
          <a:lstStyle/>
          <a:p>
            <a:pPr>
              <a:lnSpc>
                <a:spcPct val="90000"/>
              </a:lnSpc>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Facilitated By:</a:t>
            </a:r>
          </a:p>
          <a:p>
            <a:pPr>
              <a:lnSpc>
                <a:spcPct val="90000"/>
              </a:lnSpc>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Cedric Austin, Organizer &amp; Facilitator </a:t>
            </a:r>
          </a:p>
          <a:p>
            <a:pPr>
              <a:lnSpc>
                <a:spcPct val="90000"/>
              </a:lnSpc>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Washington State Department of Enterprise Services Community Engagement Specialist </a:t>
            </a:r>
          </a:p>
          <a:p>
            <a:pPr>
              <a:lnSpc>
                <a:spcPct val="90000"/>
              </a:lnSpc>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hlinkClick r:id="rId3" tooltip="https://des.wa.gov/about/committees-groups/procurement-inclusion-and-equity-pie-program">
                  <a:extLst>
                    <a:ext uri="{A12FA001-AC4F-418D-AE19-62706E023703}">
                      <ahyp:hlinkClr xmlns:ahyp="http://schemas.microsoft.com/office/drawing/2018/hyperlinkcolor" val="tx"/>
                    </a:ext>
                  </a:extLst>
                </a:hlinkClick>
              </a:rPr>
              <a:t>Procurement Inclusion and Equity Program</a:t>
            </a:r>
            <a:r>
              <a:rPr lang="en-US" sz="1600" kern="1200" dirty="0">
                <a:solidFill>
                  <a:schemeClr val="bg1"/>
                </a:solidFill>
                <a:latin typeface="+mn-lt"/>
                <a:ea typeface="+mn-ea"/>
                <a:cs typeface="Arial" panose="020B0604020202020204" pitchFamily="34" charset="0"/>
              </a:rPr>
              <a:t> | </a:t>
            </a:r>
            <a:r>
              <a:rPr lang="en-US" sz="1600" kern="1200" dirty="0">
                <a:solidFill>
                  <a:schemeClr val="bg1"/>
                </a:solidFill>
                <a:latin typeface="+mn-lt"/>
                <a:ea typeface="+mn-ea"/>
                <a:cs typeface="Arial" panose="020B0604020202020204" pitchFamily="34" charset="0"/>
                <a:hlinkClick r:id="rId4" tooltip="https://des.wa.gov/about/agency-overview/initiatives/supplier-diversity-state-contracts/public-works-business-diversity-program">
                  <a:extLst>
                    <a:ext uri="{A12FA001-AC4F-418D-AE19-62706E023703}">
                      <ahyp:hlinkClr xmlns:ahyp="http://schemas.microsoft.com/office/drawing/2018/hyperlinkcolor" val="tx"/>
                    </a:ext>
                  </a:extLst>
                </a:hlinkClick>
              </a:rPr>
              <a:t>Public Works Business Diversity Program</a:t>
            </a:r>
            <a:r>
              <a:rPr lang="en-US" sz="1600" kern="1200" dirty="0">
                <a:solidFill>
                  <a:schemeClr val="bg1"/>
                </a:solidFill>
                <a:latin typeface="+mn-lt"/>
                <a:ea typeface="+mn-ea"/>
                <a:cs typeface="Arial" panose="020B0604020202020204" pitchFamily="34" charset="0"/>
              </a:rPr>
              <a:t> </a:t>
            </a:r>
          </a:p>
        </p:txBody>
      </p:sp>
      <p:sp>
        <p:nvSpPr>
          <p:cNvPr id="7" name="TextBox 6">
            <a:extLst>
              <a:ext uri="{FF2B5EF4-FFF2-40B4-BE49-F238E27FC236}">
                <a16:creationId xmlns:a16="http://schemas.microsoft.com/office/drawing/2014/main" id="{34F49C82-2513-9853-C7F4-7A194F2D09CC}"/>
              </a:ext>
            </a:extLst>
          </p:cNvPr>
          <p:cNvSpPr txBox="1"/>
          <p:nvPr/>
        </p:nvSpPr>
        <p:spPr>
          <a:xfrm>
            <a:off x="542094" y="4426907"/>
            <a:ext cx="3951248" cy="1463040"/>
          </a:xfrm>
          <a:prstGeom prst="rect">
            <a:avLst/>
          </a:prstGeom>
        </p:spPr>
        <p:txBody>
          <a:bodyPr vert="horz" lIns="0" tIns="0" rIns="0" bIns="0" rtlCol="0">
            <a:noAutofit/>
          </a:bodyPr>
          <a:lstStyle/>
          <a:p>
            <a:pPr>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Facilitated By:</a:t>
            </a:r>
          </a:p>
          <a:p>
            <a:pPr>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Ryan Taylor, Organizer &amp; Facilitator </a:t>
            </a:r>
          </a:p>
          <a:p>
            <a:pPr>
              <a:spcBef>
                <a:spcPts val="600"/>
              </a:spcBef>
              <a:spcAft>
                <a:spcPts val="400"/>
              </a:spcAft>
              <a:buClr>
                <a:schemeClr val="accent2"/>
              </a:buClr>
            </a:pPr>
            <a:r>
              <a:rPr lang="en-US" sz="1600" kern="1200" dirty="0">
                <a:solidFill>
                  <a:schemeClr val="bg1"/>
                </a:solidFill>
                <a:latin typeface="+mn-lt"/>
                <a:ea typeface="+mn-ea"/>
                <a:cs typeface="Arial" panose="020B0604020202020204" pitchFamily="34" charset="0"/>
              </a:rPr>
              <a:t>Golden Gift Consulting / </a:t>
            </a:r>
            <a:br>
              <a:rPr lang="en-US" sz="1600" kern="1200" dirty="0">
                <a:solidFill>
                  <a:schemeClr val="bg1"/>
                </a:solidFill>
                <a:latin typeface="+mn-lt"/>
                <a:ea typeface="+mn-ea"/>
                <a:cs typeface="Arial" panose="020B0604020202020204" pitchFamily="34" charset="0"/>
              </a:rPr>
            </a:br>
            <a:r>
              <a:rPr lang="en-US" sz="1600" kern="1200" dirty="0">
                <a:solidFill>
                  <a:schemeClr val="bg1"/>
                </a:solidFill>
                <a:latin typeface="+mn-lt"/>
                <a:ea typeface="+mn-ea"/>
                <a:cs typeface="Arial" panose="020B0604020202020204" pitchFamily="34" charset="0"/>
              </a:rPr>
              <a:t>GHS Communications Consulting  Management &amp; Business Development Consulting | Communications &amp; Marketing</a:t>
            </a:r>
            <a:endParaRPr lang="en-US" sz="1600" u="sng" kern="1200" dirty="0">
              <a:solidFill>
                <a:schemeClr val="bg1"/>
              </a:solidFill>
              <a:latin typeface="+mn-lt"/>
              <a:ea typeface="+mn-ea"/>
              <a:cs typeface="Arial" panose="020B0604020202020204" pitchFamily="34" charset="0"/>
            </a:endParaRPr>
          </a:p>
        </p:txBody>
      </p:sp>
    </p:spTree>
    <p:extLst>
      <p:ext uri="{BB962C8B-B14F-4D97-AF65-F5344CB8AC3E}">
        <p14:creationId xmlns:p14="http://schemas.microsoft.com/office/powerpoint/2010/main" val="3800408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791A0-5D34-1FE5-D7DA-BCD348300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FDFEDB-1C80-BACC-11CF-EACCDF32B1F4}"/>
              </a:ext>
            </a:extLst>
          </p:cNvPr>
          <p:cNvSpPr>
            <a:spLocks noGrp="1"/>
          </p:cNvSpPr>
          <p:nvPr>
            <p:ph type="title"/>
          </p:nvPr>
        </p:nvSpPr>
        <p:spPr>
          <a:xfrm>
            <a:off x="444500" y="542925"/>
            <a:ext cx="11214100" cy="535531"/>
          </a:xfrm>
        </p:spPr>
        <p:txBody>
          <a:bodyPr wrap="square" anchor="t">
            <a:noAutofit/>
          </a:bodyPr>
          <a:lstStyle/>
          <a:p>
            <a:r>
              <a:rPr lang="en-US" dirty="0"/>
              <a:t>What happens during our Networking and </a:t>
            </a:r>
            <a:br>
              <a:rPr lang="en-US" dirty="0"/>
            </a:br>
            <a:r>
              <a:rPr lang="en-US" dirty="0"/>
              <a:t>Relationship Building portion of the meeting?</a:t>
            </a:r>
          </a:p>
        </p:txBody>
      </p:sp>
      <p:sp>
        <p:nvSpPr>
          <p:cNvPr id="3" name="Slide Number Placeholder 2">
            <a:extLst>
              <a:ext uri="{FF2B5EF4-FFF2-40B4-BE49-F238E27FC236}">
                <a16:creationId xmlns:a16="http://schemas.microsoft.com/office/drawing/2014/main" id="{9F87C8C8-C1F3-49EB-8176-2A9AA4B417BE}"/>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24</a:t>
            </a:fld>
            <a:endParaRPr lang="en-US" noProof="0"/>
          </a:p>
        </p:txBody>
      </p:sp>
      <p:graphicFrame>
        <p:nvGraphicFramePr>
          <p:cNvPr id="25" name="Content Placeholder 3">
            <a:extLst>
              <a:ext uri="{FF2B5EF4-FFF2-40B4-BE49-F238E27FC236}">
                <a16:creationId xmlns:a16="http://schemas.microsoft.com/office/drawing/2014/main" id="{F5EB4777-7CAB-9629-1AD0-0FBB8F7DF091}"/>
              </a:ext>
            </a:extLst>
          </p:cNvPr>
          <p:cNvGraphicFramePr>
            <a:graphicFrameLocks noGrp="1"/>
          </p:cNvGraphicFramePr>
          <p:nvPr>
            <p:ph idx="1"/>
          </p:nvPr>
        </p:nvGraphicFramePr>
        <p:xfrm>
          <a:off x="631810" y="1444649"/>
          <a:ext cx="10056510" cy="4579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212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60054-D712-4B11-A134-DA2093D53B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02660-6BE5-29B6-FF3D-A19D44D46BD4}"/>
              </a:ext>
            </a:extLst>
          </p:cNvPr>
          <p:cNvSpPr>
            <a:spLocks noGrp="1"/>
          </p:cNvSpPr>
          <p:nvPr>
            <p:ph type="title"/>
          </p:nvPr>
        </p:nvSpPr>
        <p:spPr>
          <a:xfrm>
            <a:off x="444500" y="542925"/>
            <a:ext cx="11214100" cy="535531"/>
          </a:xfrm>
        </p:spPr>
        <p:txBody>
          <a:bodyPr wrap="square" anchor="t">
            <a:normAutofit/>
          </a:bodyPr>
          <a:lstStyle/>
          <a:p>
            <a:pPr>
              <a:spcBef>
                <a:spcPts val="1000"/>
              </a:spcBef>
              <a:buClr>
                <a:schemeClr val="accent2"/>
              </a:buClr>
            </a:pPr>
            <a:r>
              <a:rPr lang="en-US" dirty="0"/>
              <a:t>Today’s Topics</a:t>
            </a:r>
          </a:p>
        </p:txBody>
      </p:sp>
      <p:sp>
        <p:nvSpPr>
          <p:cNvPr id="3" name="Slide Number Placeholder 2">
            <a:extLst>
              <a:ext uri="{FF2B5EF4-FFF2-40B4-BE49-F238E27FC236}">
                <a16:creationId xmlns:a16="http://schemas.microsoft.com/office/drawing/2014/main" id="{D24719F8-C357-AFF6-09FB-02BD42D63DB6}"/>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25</a:t>
            </a:fld>
            <a:endParaRPr lang="en-US" noProof="0"/>
          </a:p>
        </p:txBody>
      </p:sp>
      <p:sp>
        <p:nvSpPr>
          <p:cNvPr id="4" name="Content Placeholder 3">
            <a:extLst>
              <a:ext uri="{FF2B5EF4-FFF2-40B4-BE49-F238E27FC236}">
                <a16:creationId xmlns:a16="http://schemas.microsoft.com/office/drawing/2014/main" id="{444502CD-B705-87AF-4A2F-C9742897B717}"/>
              </a:ext>
            </a:extLst>
          </p:cNvPr>
          <p:cNvSpPr>
            <a:spLocks noGrp="1"/>
          </p:cNvSpPr>
          <p:nvPr>
            <p:ph sz="half" idx="1"/>
          </p:nvPr>
        </p:nvSpPr>
        <p:spPr>
          <a:xfrm>
            <a:off x="443365" y="1517715"/>
            <a:ext cx="5184437" cy="4659248"/>
          </a:xfrm>
        </p:spPr>
        <p:txBody>
          <a:bodyPr>
            <a:noAutofit/>
          </a:bodyPr>
          <a:lstStyle/>
          <a:p>
            <a:pPr marL="0" indent="0">
              <a:spcAft>
                <a:spcPts val="600"/>
              </a:spcAft>
              <a:buNone/>
            </a:pPr>
            <a:r>
              <a:rPr lang="en-US" sz="2800" dirty="0"/>
              <a:t>Small Businesses: What was one success you had last month and what was one challenge for your business? </a:t>
            </a:r>
          </a:p>
          <a:p>
            <a:pPr marL="0" indent="0">
              <a:spcAft>
                <a:spcPts val="600"/>
              </a:spcAft>
              <a:buNone/>
            </a:pPr>
            <a:r>
              <a:rPr lang="en-US" sz="2800" dirty="0"/>
              <a:t>General Contractors: Success and challenge for your projects?</a:t>
            </a:r>
          </a:p>
          <a:p>
            <a:pPr marL="0" indent="0">
              <a:spcAft>
                <a:spcPts val="600"/>
              </a:spcAft>
              <a:buNone/>
            </a:pPr>
            <a:r>
              <a:rPr lang="en-US" sz="2800" dirty="0"/>
              <a:t>Organizational Representatives: Success and challenge for your program?</a:t>
            </a:r>
          </a:p>
          <a:p>
            <a:pPr marL="0" indent="0">
              <a:spcAft>
                <a:spcPts val="600"/>
              </a:spcAft>
              <a:buNone/>
            </a:pPr>
            <a:endParaRPr lang="en-US" sz="2800" dirty="0"/>
          </a:p>
        </p:txBody>
      </p:sp>
      <p:pic>
        <p:nvPicPr>
          <p:cNvPr id="6" name="Picture 5" descr="Young woman thinking">
            <a:extLst>
              <a:ext uri="{FF2B5EF4-FFF2-40B4-BE49-F238E27FC236}">
                <a16:creationId xmlns:a16="http://schemas.microsoft.com/office/drawing/2014/main" id="{5CDE28FA-F115-E168-229B-32A40B837DBF}"/>
              </a:ext>
            </a:extLst>
          </p:cNvPr>
          <p:cNvPicPr>
            <a:picLocks noChangeAspect="1"/>
          </p:cNvPicPr>
          <p:nvPr/>
        </p:nvPicPr>
        <p:blipFill>
          <a:blip r:embed="rId2"/>
          <a:srcRect l="11738" r="13986" b="-2"/>
          <a:stretch>
            <a:fillRect/>
          </a:stretch>
        </p:blipFill>
        <p:spPr>
          <a:xfrm>
            <a:off x="6993928" y="1960482"/>
            <a:ext cx="4206240" cy="3780144"/>
          </a:xfrm>
          <a:prstGeom prst="rect">
            <a:avLst/>
          </a:prstGeom>
          <a:noFill/>
        </p:spPr>
      </p:pic>
    </p:spTree>
    <p:extLst>
      <p:ext uri="{BB962C8B-B14F-4D97-AF65-F5344CB8AC3E}">
        <p14:creationId xmlns:p14="http://schemas.microsoft.com/office/powerpoint/2010/main" val="19353132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39CA-1E27-3D0E-C4BE-28A435481C6A}"/>
              </a:ext>
            </a:extLst>
          </p:cNvPr>
          <p:cNvSpPr>
            <a:spLocks noGrp="1"/>
          </p:cNvSpPr>
          <p:nvPr>
            <p:ph type="title"/>
          </p:nvPr>
        </p:nvSpPr>
        <p:spPr>
          <a:xfrm>
            <a:off x="444500" y="542925"/>
            <a:ext cx="11214100" cy="535531"/>
          </a:xfrm>
        </p:spPr>
        <p:txBody>
          <a:bodyPr wrap="square" anchor="t">
            <a:normAutofit/>
          </a:bodyPr>
          <a:lstStyle/>
          <a:p>
            <a:pPr>
              <a:spcBef>
                <a:spcPts val="1000"/>
              </a:spcBef>
              <a:buClr>
                <a:schemeClr val="accent2"/>
              </a:buClr>
            </a:pPr>
            <a:r>
              <a:rPr lang="en-US" dirty="0"/>
              <a:t>Questions</a:t>
            </a:r>
          </a:p>
        </p:txBody>
      </p:sp>
      <p:sp>
        <p:nvSpPr>
          <p:cNvPr id="3" name="Slide Number Placeholder 2">
            <a:extLst>
              <a:ext uri="{FF2B5EF4-FFF2-40B4-BE49-F238E27FC236}">
                <a16:creationId xmlns:a16="http://schemas.microsoft.com/office/drawing/2014/main" id="{509C7778-262B-FAAD-8052-9D226A508497}"/>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26</a:t>
            </a:fld>
            <a:endParaRPr lang="en-US" noProof="0"/>
          </a:p>
        </p:txBody>
      </p:sp>
      <p:sp>
        <p:nvSpPr>
          <p:cNvPr id="4" name="Content Placeholder 3">
            <a:extLst>
              <a:ext uri="{FF2B5EF4-FFF2-40B4-BE49-F238E27FC236}">
                <a16:creationId xmlns:a16="http://schemas.microsoft.com/office/drawing/2014/main" id="{189786C2-C078-6CA3-741B-B8FD6C8B2E13}"/>
              </a:ext>
            </a:extLst>
          </p:cNvPr>
          <p:cNvSpPr>
            <a:spLocks noGrp="1"/>
          </p:cNvSpPr>
          <p:nvPr>
            <p:ph sz="half" idx="1"/>
          </p:nvPr>
        </p:nvSpPr>
        <p:spPr>
          <a:xfrm>
            <a:off x="443365" y="1517715"/>
            <a:ext cx="5184437" cy="4659248"/>
          </a:xfrm>
        </p:spPr>
        <p:txBody>
          <a:bodyPr>
            <a:normAutofit/>
          </a:bodyPr>
          <a:lstStyle/>
          <a:p>
            <a:pPr marL="0" indent="0">
              <a:buNone/>
            </a:pPr>
            <a:r>
              <a:rPr lang="en-US" sz="3600" spc="-70" dirty="0"/>
              <a:t>Do you have any questions for our facilitators?</a:t>
            </a:r>
          </a:p>
        </p:txBody>
      </p:sp>
      <p:pic>
        <p:nvPicPr>
          <p:cNvPr id="6" name="Picture 5" descr="Question mark boxes">
            <a:extLst>
              <a:ext uri="{FF2B5EF4-FFF2-40B4-BE49-F238E27FC236}">
                <a16:creationId xmlns:a16="http://schemas.microsoft.com/office/drawing/2014/main" id="{9DC0EB5B-4B15-17CC-2EC1-5C16523C74BD}"/>
              </a:ext>
            </a:extLst>
          </p:cNvPr>
          <p:cNvPicPr>
            <a:picLocks noChangeAspect="1"/>
          </p:cNvPicPr>
          <p:nvPr/>
        </p:nvPicPr>
        <p:blipFill>
          <a:blip r:embed="rId2"/>
          <a:stretch>
            <a:fillRect/>
          </a:stretch>
        </p:blipFill>
        <p:spPr>
          <a:xfrm>
            <a:off x="6474163" y="2389216"/>
            <a:ext cx="5184437" cy="2916245"/>
          </a:xfrm>
          <a:prstGeom prst="rect">
            <a:avLst/>
          </a:prstGeom>
          <a:noFill/>
        </p:spPr>
      </p:pic>
    </p:spTree>
    <p:extLst>
      <p:ext uri="{BB962C8B-B14F-4D97-AF65-F5344CB8AC3E}">
        <p14:creationId xmlns:p14="http://schemas.microsoft.com/office/powerpoint/2010/main" val="1235889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B3640-0947-48C9-F0A1-1EC3AEA65A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D55E1-83DD-65D1-9A40-44B9ECC3DE8E}"/>
              </a:ext>
            </a:extLst>
          </p:cNvPr>
          <p:cNvSpPr>
            <a:spLocks noGrp="1"/>
          </p:cNvSpPr>
          <p:nvPr>
            <p:ph type="title"/>
          </p:nvPr>
        </p:nvSpPr>
        <p:spPr>
          <a:xfrm>
            <a:off x="444500" y="542925"/>
            <a:ext cx="11214100" cy="535531"/>
          </a:xfrm>
        </p:spPr>
        <p:txBody>
          <a:bodyPr wrap="square" anchor="t">
            <a:normAutofit/>
          </a:bodyPr>
          <a:lstStyle/>
          <a:p>
            <a:pPr>
              <a:spcBef>
                <a:spcPts val="1000"/>
              </a:spcBef>
              <a:buClr>
                <a:schemeClr val="accent2"/>
              </a:buClr>
            </a:pPr>
            <a:r>
              <a:rPr lang="en-US" dirty="0"/>
              <a:t>Thank You for Attending</a:t>
            </a:r>
          </a:p>
        </p:txBody>
      </p:sp>
      <p:sp>
        <p:nvSpPr>
          <p:cNvPr id="3" name="Slide Number Placeholder 2">
            <a:extLst>
              <a:ext uri="{FF2B5EF4-FFF2-40B4-BE49-F238E27FC236}">
                <a16:creationId xmlns:a16="http://schemas.microsoft.com/office/drawing/2014/main" id="{B8CA668A-1B70-3DC2-1D2F-00763EB46EA3}"/>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27</a:t>
            </a:fld>
            <a:endParaRPr lang="en-US" noProof="0"/>
          </a:p>
        </p:txBody>
      </p:sp>
      <p:sp>
        <p:nvSpPr>
          <p:cNvPr id="4" name="Content Placeholder 3">
            <a:extLst>
              <a:ext uri="{FF2B5EF4-FFF2-40B4-BE49-F238E27FC236}">
                <a16:creationId xmlns:a16="http://schemas.microsoft.com/office/drawing/2014/main" id="{7B0F75EA-1A62-C298-B4FF-B37F1B9D5CCF}"/>
              </a:ext>
            </a:extLst>
          </p:cNvPr>
          <p:cNvSpPr>
            <a:spLocks noGrp="1"/>
          </p:cNvSpPr>
          <p:nvPr>
            <p:ph sz="half" idx="1"/>
          </p:nvPr>
        </p:nvSpPr>
        <p:spPr>
          <a:xfrm>
            <a:off x="443364" y="1926089"/>
            <a:ext cx="5756469" cy="1802534"/>
          </a:xfrm>
        </p:spPr>
        <p:txBody>
          <a:bodyPr>
            <a:noAutofit/>
          </a:bodyPr>
          <a:lstStyle/>
          <a:p>
            <a:pPr marL="0" indent="0">
              <a:lnSpc>
                <a:spcPct val="120000"/>
              </a:lnSpc>
              <a:spcAft>
                <a:spcPts val="600"/>
              </a:spcAft>
              <a:buNone/>
            </a:pPr>
            <a:r>
              <a:rPr lang="en-US" sz="2400" spc="-70" dirty="0"/>
              <a:t>Our next meeting will be held on MS Teams on </a:t>
            </a:r>
            <a:r>
              <a:rPr lang="da-DK" sz="2400" spc="-70" dirty="0"/>
              <a:t>August 17, 2026</a:t>
            </a:r>
            <a:br>
              <a:rPr lang="da-DK" sz="2400" spc="-70" dirty="0"/>
            </a:br>
            <a:r>
              <a:rPr lang="da-DK" sz="2400" spc="-70" dirty="0"/>
              <a:t> at 12:00 pm.</a:t>
            </a:r>
            <a:endParaRPr lang="en-US" sz="2400" spc="-70" dirty="0"/>
          </a:p>
        </p:txBody>
      </p:sp>
      <p:pic>
        <p:nvPicPr>
          <p:cNvPr id="6" name="Picture 5" descr="Calendar page with a pen on top">
            <a:extLst>
              <a:ext uri="{FF2B5EF4-FFF2-40B4-BE49-F238E27FC236}">
                <a16:creationId xmlns:a16="http://schemas.microsoft.com/office/drawing/2014/main" id="{5F41FAA5-2F74-E1BE-7FEB-E63374CA9889}"/>
              </a:ext>
            </a:extLst>
          </p:cNvPr>
          <p:cNvPicPr>
            <a:picLocks noChangeAspect="1"/>
          </p:cNvPicPr>
          <p:nvPr/>
        </p:nvPicPr>
        <p:blipFill>
          <a:blip r:embed="rId2"/>
          <a:stretch>
            <a:fillRect/>
          </a:stretch>
        </p:blipFill>
        <p:spPr>
          <a:xfrm>
            <a:off x="6636408" y="1998317"/>
            <a:ext cx="5184437" cy="3460611"/>
          </a:xfrm>
          <a:prstGeom prst="rect">
            <a:avLst/>
          </a:prstGeom>
          <a:noFill/>
        </p:spPr>
      </p:pic>
      <p:sp>
        <p:nvSpPr>
          <p:cNvPr id="5" name="Oval 4">
            <a:extLst>
              <a:ext uri="{FF2B5EF4-FFF2-40B4-BE49-F238E27FC236}">
                <a16:creationId xmlns:a16="http://schemas.microsoft.com/office/drawing/2014/main" id="{B9AF44C6-B9A8-547B-855E-A41FBE2D3678}"/>
              </a:ext>
            </a:extLst>
          </p:cNvPr>
          <p:cNvSpPr/>
          <p:nvPr/>
        </p:nvSpPr>
        <p:spPr>
          <a:xfrm>
            <a:off x="10121687" y="3985296"/>
            <a:ext cx="610481" cy="58212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64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20784E-72C2-163B-537E-E3BEE4E778DA}"/>
              </a:ext>
            </a:extLst>
          </p:cNvPr>
          <p:cNvSpPr>
            <a:spLocks noGrp="1"/>
          </p:cNvSpPr>
          <p:nvPr>
            <p:ph type="sldNum" sz="quarter" idx="12"/>
          </p:nvPr>
        </p:nvSpPr>
        <p:spPr/>
        <p:txBody>
          <a:bodyPr/>
          <a:lstStyle/>
          <a:p>
            <a:fld id="{C263D6C4-4840-40CC-AC84-17E24B3B7BDE}" type="slidenum">
              <a:rPr lang="en-US" noProof="0" smtClean="0"/>
              <a:pPr/>
              <a:t>3</a:t>
            </a:fld>
            <a:endParaRPr lang="en-US" noProof="0" dirty="0"/>
          </a:p>
        </p:txBody>
      </p:sp>
      <p:sp>
        <p:nvSpPr>
          <p:cNvPr id="4" name="Text Placeholder 3">
            <a:extLst>
              <a:ext uri="{FF2B5EF4-FFF2-40B4-BE49-F238E27FC236}">
                <a16:creationId xmlns:a16="http://schemas.microsoft.com/office/drawing/2014/main" id="{29A841E2-1911-19E5-A646-80D3D5F7E82A}"/>
              </a:ext>
            </a:extLst>
          </p:cNvPr>
          <p:cNvSpPr>
            <a:spLocks noGrp="1"/>
          </p:cNvSpPr>
          <p:nvPr>
            <p:ph type="body" sz="quarter" idx="13"/>
          </p:nvPr>
        </p:nvSpPr>
        <p:spPr>
          <a:xfrm>
            <a:off x="984584" y="332498"/>
            <a:ext cx="9372600" cy="985609"/>
          </a:xfrm>
        </p:spPr>
        <p:txBody>
          <a:bodyPr>
            <a:normAutofit/>
          </a:bodyPr>
          <a:lstStyle/>
          <a:p>
            <a:pPr algn="l"/>
            <a:r>
              <a:rPr lang="en-US" sz="3200" dirty="0"/>
              <a:t>Our Facilitation Team</a:t>
            </a:r>
          </a:p>
        </p:txBody>
      </p:sp>
      <p:sp>
        <p:nvSpPr>
          <p:cNvPr id="5" name="TextBox 4">
            <a:extLst>
              <a:ext uri="{FF2B5EF4-FFF2-40B4-BE49-F238E27FC236}">
                <a16:creationId xmlns:a16="http://schemas.microsoft.com/office/drawing/2014/main" id="{B111552F-0DCA-462B-2101-27F8E3CD3F9A}"/>
              </a:ext>
            </a:extLst>
          </p:cNvPr>
          <p:cNvSpPr txBox="1"/>
          <p:nvPr/>
        </p:nvSpPr>
        <p:spPr>
          <a:xfrm>
            <a:off x="1408979" y="1599432"/>
            <a:ext cx="2628903" cy="1862048"/>
          </a:xfrm>
          <a:prstGeom prst="rect">
            <a:avLst/>
          </a:prstGeom>
          <a:noFill/>
        </p:spPr>
        <p:txBody>
          <a:bodyPr wrap="square" rtlCol="0">
            <a:spAutoFit/>
          </a:bodyPr>
          <a:lstStyle/>
          <a:p>
            <a:pPr>
              <a:spcAft>
                <a:spcPts val="600"/>
              </a:spcAft>
            </a:pPr>
            <a:r>
              <a:rPr lang="en-US" sz="1400" b="1" dirty="0">
                <a:solidFill>
                  <a:schemeClr val="bg1"/>
                </a:solidFill>
              </a:rPr>
              <a:t>Ryan Taylor, Organizer &amp; Facilitator</a:t>
            </a:r>
            <a:r>
              <a:rPr lang="en-US" sz="1400" dirty="0">
                <a:solidFill>
                  <a:schemeClr val="bg1"/>
                </a:solidFill>
              </a:rPr>
              <a:t> </a:t>
            </a:r>
          </a:p>
          <a:p>
            <a:r>
              <a:rPr lang="en-US" sz="1400" dirty="0">
                <a:solidFill>
                  <a:schemeClr val="bg1"/>
                </a:solidFill>
              </a:rPr>
              <a:t>Golden Gift Consulting / GHS Communications Consulting | Management &amp; Business Development Consultant | Communications &amp; Marketing</a:t>
            </a:r>
            <a:endParaRPr lang="en-US" sz="1400" u="sng" dirty="0">
              <a:solidFill>
                <a:schemeClr val="accent1">
                  <a:lumMod val="40000"/>
                  <a:lumOff val="60000"/>
                </a:schemeClr>
              </a:solidFill>
            </a:endParaRPr>
          </a:p>
          <a:p>
            <a:endParaRPr lang="en-US" sz="1200" u="sng" dirty="0">
              <a:solidFill>
                <a:schemeClr val="accent1">
                  <a:lumMod val="40000"/>
                  <a:lumOff val="60000"/>
                </a:schemeClr>
              </a:solidFill>
            </a:endParaRPr>
          </a:p>
        </p:txBody>
      </p:sp>
      <p:sp>
        <p:nvSpPr>
          <p:cNvPr id="2" name="TextBox 1">
            <a:extLst>
              <a:ext uri="{FF2B5EF4-FFF2-40B4-BE49-F238E27FC236}">
                <a16:creationId xmlns:a16="http://schemas.microsoft.com/office/drawing/2014/main" id="{BA3F6CBE-DED9-1249-F559-D35A9AC9165D}"/>
              </a:ext>
            </a:extLst>
          </p:cNvPr>
          <p:cNvSpPr txBox="1"/>
          <p:nvPr/>
        </p:nvSpPr>
        <p:spPr>
          <a:xfrm>
            <a:off x="7534061" y="1599432"/>
            <a:ext cx="3023936" cy="2108269"/>
          </a:xfrm>
          <a:prstGeom prst="rect">
            <a:avLst/>
          </a:prstGeom>
          <a:noFill/>
        </p:spPr>
        <p:txBody>
          <a:bodyPr wrap="square" rtlCol="0">
            <a:spAutoFit/>
          </a:bodyPr>
          <a:lstStyle/>
          <a:p>
            <a:pPr>
              <a:spcAft>
                <a:spcPts val="600"/>
              </a:spcAft>
            </a:pPr>
            <a:r>
              <a:rPr lang="en-US" sz="1400" b="1" dirty="0">
                <a:solidFill>
                  <a:schemeClr val="bg1"/>
                </a:solidFill>
              </a:rPr>
              <a:t>Barbara Alexander-Brown, Guest Facilitator &amp; Advisor </a:t>
            </a:r>
          </a:p>
          <a:p>
            <a:r>
              <a:rPr lang="en-US" sz="1400" dirty="0">
                <a:solidFill>
                  <a:schemeClr val="bg1"/>
                </a:solidFill>
              </a:rPr>
              <a:t>Washington State Department of Transportation| Economic Opportunities &amp; Compliance Specialist – Interstate Bridge Replacement Project | Management &amp; Business Development Expert </a:t>
            </a:r>
            <a:endParaRPr lang="en-US" sz="1400" u="sng" dirty="0">
              <a:solidFill>
                <a:schemeClr val="accent1">
                  <a:lumMod val="40000"/>
                  <a:lumOff val="60000"/>
                </a:schemeClr>
              </a:solidFill>
            </a:endParaRPr>
          </a:p>
          <a:p>
            <a:endParaRPr lang="en-US" sz="1400" dirty="0"/>
          </a:p>
        </p:txBody>
      </p:sp>
      <p:sp>
        <p:nvSpPr>
          <p:cNvPr id="6" name="TextBox 5">
            <a:extLst>
              <a:ext uri="{FF2B5EF4-FFF2-40B4-BE49-F238E27FC236}">
                <a16:creationId xmlns:a16="http://schemas.microsoft.com/office/drawing/2014/main" id="{D5B02346-31C3-9292-3FE6-4D0F853B016B}"/>
              </a:ext>
            </a:extLst>
          </p:cNvPr>
          <p:cNvSpPr txBox="1"/>
          <p:nvPr/>
        </p:nvSpPr>
        <p:spPr>
          <a:xfrm>
            <a:off x="1424023" y="3912783"/>
            <a:ext cx="2342144" cy="2108269"/>
          </a:xfrm>
          <a:prstGeom prst="rect">
            <a:avLst/>
          </a:prstGeom>
          <a:noFill/>
        </p:spPr>
        <p:txBody>
          <a:bodyPr wrap="square" rtlCol="0">
            <a:spAutoFit/>
          </a:bodyPr>
          <a:lstStyle/>
          <a:p>
            <a:pPr>
              <a:spcAft>
                <a:spcPts val="600"/>
              </a:spcAft>
            </a:pPr>
            <a:r>
              <a:rPr lang="en-US" sz="1400" b="1" dirty="0">
                <a:solidFill>
                  <a:schemeClr val="bg1"/>
                </a:solidFill>
              </a:rPr>
              <a:t>George Frost, Advisor</a:t>
            </a:r>
          </a:p>
          <a:p>
            <a:r>
              <a:rPr lang="en-US" sz="1400" dirty="0">
                <a:solidFill>
                  <a:schemeClr val="bg1"/>
                </a:solidFill>
              </a:rPr>
              <a:t>GW Frost &amp; Associates LLC | Principal Consultant - Supplier Diversity &amp; Business Development | Communications &amp; Outreach | Community Engagement</a:t>
            </a:r>
          </a:p>
          <a:p>
            <a:endParaRPr lang="en-US" sz="1400" dirty="0"/>
          </a:p>
        </p:txBody>
      </p:sp>
      <p:sp>
        <p:nvSpPr>
          <p:cNvPr id="7" name="TextBox 6">
            <a:extLst>
              <a:ext uri="{FF2B5EF4-FFF2-40B4-BE49-F238E27FC236}">
                <a16:creationId xmlns:a16="http://schemas.microsoft.com/office/drawing/2014/main" id="{C21E0742-A4E2-C6E2-481D-5CD3E2220C69}"/>
              </a:ext>
            </a:extLst>
          </p:cNvPr>
          <p:cNvSpPr txBox="1"/>
          <p:nvPr/>
        </p:nvSpPr>
        <p:spPr>
          <a:xfrm>
            <a:off x="7598229" y="3951783"/>
            <a:ext cx="3150270" cy="1892826"/>
          </a:xfrm>
          <a:prstGeom prst="rect">
            <a:avLst/>
          </a:prstGeom>
          <a:noFill/>
        </p:spPr>
        <p:txBody>
          <a:bodyPr wrap="square" rtlCol="0">
            <a:spAutoFit/>
          </a:bodyPr>
          <a:lstStyle/>
          <a:p>
            <a:pPr>
              <a:spcAft>
                <a:spcPts val="600"/>
              </a:spcAft>
            </a:pPr>
            <a:r>
              <a:rPr lang="en-US" sz="1400" b="1" dirty="0">
                <a:solidFill>
                  <a:schemeClr val="bg1"/>
                </a:solidFill>
              </a:rPr>
              <a:t>Veronica Ybarra, Moderator &amp; Advisor</a:t>
            </a:r>
          </a:p>
          <a:p>
            <a:r>
              <a:rPr lang="en-US" sz="1400" dirty="0">
                <a:solidFill>
                  <a:schemeClr val="bg1"/>
                </a:solidFill>
              </a:rPr>
              <a:t>Golden Gift Consulting / GHS Communications | Small Business Consultant | Proposal Writing, Business Development | Communications &amp; Marketing</a:t>
            </a:r>
            <a:endParaRPr lang="en-US" sz="1400" dirty="0">
              <a:solidFill>
                <a:schemeClr val="accent1">
                  <a:lumMod val="40000"/>
                  <a:lumOff val="60000"/>
                </a:schemeClr>
              </a:solidFill>
            </a:endParaRPr>
          </a:p>
          <a:p>
            <a:endParaRPr lang="en-US" sz="1400" dirty="0"/>
          </a:p>
        </p:txBody>
      </p:sp>
      <p:sp>
        <p:nvSpPr>
          <p:cNvPr id="8" name="TextBox 7">
            <a:extLst>
              <a:ext uri="{FF2B5EF4-FFF2-40B4-BE49-F238E27FC236}">
                <a16:creationId xmlns:a16="http://schemas.microsoft.com/office/drawing/2014/main" id="{7B28C20F-0842-6E4B-0AB5-2743F14052C7}"/>
              </a:ext>
            </a:extLst>
          </p:cNvPr>
          <p:cNvSpPr txBox="1"/>
          <p:nvPr/>
        </p:nvSpPr>
        <p:spPr>
          <a:xfrm>
            <a:off x="4170230" y="1599432"/>
            <a:ext cx="3163304" cy="1677382"/>
          </a:xfrm>
          <a:prstGeom prst="rect">
            <a:avLst/>
          </a:prstGeom>
          <a:noFill/>
        </p:spPr>
        <p:txBody>
          <a:bodyPr wrap="square" rtlCol="0">
            <a:spAutoFit/>
          </a:bodyPr>
          <a:lstStyle/>
          <a:p>
            <a:pPr>
              <a:spcAft>
                <a:spcPts val="600"/>
              </a:spcAft>
            </a:pPr>
            <a:r>
              <a:rPr lang="en-US" sz="1400" b="1" dirty="0">
                <a:solidFill>
                  <a:schemeClr val="bg1"/>
                </a:solidFill>
              </a:rPr>
              <a:t>Cedric Austin Organizer &amp; Facilitator</a:t>
            </a:r>
          </a:p>
          <a:p>
            <a:r>
              <a:rPr lang="en-US" sz="1400" dirty="0">
                <a:solidFill>
                  <a:schemeClr val="bg1"/>
                </a:solidFill>
              </a:rPr>
              <a:t>Washington State Department of Enterprise Services Community Engagement Specialist Procurement Inclusion and Equity Program | Public Works Business Diversity Program |</a:t>
            </a:r>
          </a:p>
        </p:txBody>
      </p:sp>
      <p:sp>
        <p:nvSpPr>
          <p:cNvPr id="9" name="TextBox 8">
            <a:extLst>
              <a:ext uri="{FF2B5EF4-FFF2-40B4-BE49-F238E27FC236}">
                <a16:creationId xmlns:a16="http://schemas.microsoft.com/office/drawing/2014/main" id="{FAA0C1E9-022F-6639-4B3A-CBC074730E1D}"/>
              </a:ext>
            </a:extLst>
          </p:cNvPr>
          <p:cNvSpPr txBox="1"/>
          <p:nvPr/>
        </p:nvSpPr>
        <p:spPr>
          <a:xfrm>
            <a:off x="4170230" y="3951783"/>
            <a:ext cx="3150270" cy="1246495"/>
          </a:xfrm>
          <a:prstGeom prst="rect">
            <a:avLst/>
          </a:prstGeom>
          <a:noFill/>
        </p:spPr>
        <p:txBody>
          <a:bodyPr wrap="square" rtlCol="0">
            <a:spAutoFit/>
          </a:bodyPr>
          <a:lstStyle/>
          <a:p>
            <a:pPr>
              <a:spcAft>
                <a:spcPts val="600"/>
              </a:spcAft>
            </a:pPr>
            <a:r>
              <a:rPr lang="en-US" sz="1400" b="1" dirty="0">
                <a:solidFill>
                  <a:schemeClr val="bg1"/>
                </a:solidFill>
              </a:rPr>
              <a:t>Daniel Seydel, Advisor</a:t>
            </a:r>
          </a:p>
          <a:p>
            <a:r>
              <a:rPr lang="en-US" sz="1400" dirty="0">
                <a:solidFill>
                  <a:schemeClr val="bg1"/>
                </a:solidFill>
              </a:rPr>
              <a:t>Platinum Group &amp; Entrepreneurial Institute of Washington | Principal Consultant - Management &amp; Business Development Consultant</a:t>
            </a:r>
          </a:p>
        </p:txBody>
      </p:sp>
    </p:spTree>
    <p:extLst>
      <p:ext uri="{BB962C8B-B14F-4D97-AF65-F5344CB8AC3E}">
        <p14:creationId xmlns:p14="http://schemas.microsoft.com/office/powerpoint/2010/main" val="84775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D9870-D8F3-1F58-1627-DF852030DA1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0C9ABC0-819E-72D8-9F5D-C2D9865ED6D4}"/>
              </a:ext>
            </a:extLst>
          </p:cNvPr>
          <p:cNvSpPr>
            <a:spLocks noGrp="1"/>
          </p:cNvSpPr>
          <p:nvPr>
            <p:ph type="sldNum" sz="quarter" idx="12"/>
          </p:nvPr>
        </p:nvSpPr>
        <p:spPr/>
        <p:txBody>
          <a:bodyPr/>
          <a:lstStyle/>
          <a:p>
            <a:fld id="{C263D6C4-4840-40CC-AC84-17E24B3B7BDE}" type="slidenum">
              <a:rPr lang="en-US" noProof="0" smtClean="0"/>
              <a:pPr/>
              <a:t>4</a:t>
            </a:fld>
            <a:endParaRPr lang="en-US" noProof="0" dirty="0"/>
          </a:p>
        </p:txBody>
      </p:sp>
      <p:sp>
        <p:nvSpPr>
          <p:cNvPr id="4" name="Text Placeholder 3">
            <a:extLst>
              <a:ext uri="{FF2B5EF4-FFF2-40B4-BE49-F238E27FC236}">
                <a16:creationId xmlns:a16="http://schemas.microsoft.com/office/drawing/2014/main" id="{47F0C82C-4F72-20D4-E726-1F43E7C1B002}"/>
              </a:ext>
            </a:extLst>
          </p:cNvPr>
          <p:cNvSpPr>
            <a:spLocks noGrp="1"/>
          </p:cNvSpPr>
          <p:nvPr>
            <p:ph type="body" sz="quarter" idx="13"/>
          </p:nvPr>
        </p:nvSpPr>
        <p:spPr>
          <a:xfrm>
            <a:off x="1233236" y="2594435"/>
            <a:ext cx="9372600" cy="985609"/>
          </a:xfrm>
        </p:spPr>
        <p:txBody>
          <a:bodyPr>
            <a:noAutofit/>
          </a:bodyPr>
          <a:lstStyle/>
          <a:p>
            <a:r>
              <a:rPr lang="en-US" sz="4000" dirty="0">
                <a:latin typeface="+mj-lt"/>
              </a:rPr>
              <a:t>Upcoming Business Opportunities</a:t>
            </a:r>
          </a:p>
        </p:txBody>
      </p:sp>
    </p:spTree>
    <p:extLst>
      <p:ext uri="{BB962C8B-B14F-4D97-AF65-F5344CB8AC3E}">
        <p14:creationId xmlns:p14="http://schemas.microsoft.com/office/powerpoint/2010/main" val="2908122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163CF-676C-0610-6B2D-31B93DFC69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08CBAC-2342-E8BB-C639-C328723CAD65}"/>
              </a:ext>
            </a:extLst>
          </p:cNvPr>
          <p:cNvSpPr>
            <a:spLocks noGrp="1"/>
          </p:cNvSpPr>
          <p:nvPr>
            <p:ph type="title"/>
          </p:nvPr>
        </p:nvSpPr>
        <p:spPr/>
        <p:txBody>
          <a:bodyPr/>
          <a:lstStyle/>
          <a:p>
            <a:r>
              <a:rPr lang="en-US" dirty="0"/>
              <a:t>Interstate Bridge Replacement Project – Drop-In Sessions</a:t>
            </a:r>
          </a:p>
        </p:txBody>
      </p:sp>
      <p:sp>
        <p:nvSpPr>
          <p:cNvPr id="3" name="Slide Number Placeholder 2">
            <a:extLst>
              <a:ext uri="{FF2B5EF4-FFF2-40B4-BE49-F238E27FC236}">
                <a16:creationId xmlns:a16="http://schemas.microsoft.com/office/drawing/2014/main" id="{E5FD5D8B-919A-0F54-4B80-D09BB901ADCC}"/>
              </a:ext>
            </a:extLst>
          </p:cNvPr>
          <p:cNvSpPr>
            <a:spLocks noGrp="1"/>
          </p:cNvSpPr>
          <p:nvPr>
            <p:ph type="sldNum" sz="quarter" idx="12"/>
          </p:nvPr>
        </p:nvSpPr>
        <p:spPr/>
        <p:txBody>
          <a:bodyPr/>
          <a:lstStyle/>
          <a:p>
            <a:fld id="{C263D6C4-4840-40CC-AC84-17E24B3B7BDE}" type="slidenum">
              <a:rPr lang="en-US" noProof="0" smtClean="0"/>
              <a:pPr/>
              <a:t>5</a:t>
            </a:fld>
            <a:endParaRPr lang="en-US" noProof="0" dirty="0"/>
          </a:p>
        </p:txBody>
      </p:sp>
      <p:sp>
        <p:nvSpPr>
          <p:cNvPr id="4" name="Content Placeholder 3">
            <a:extLst>
              <a:ext uri="{FF2B5EF4-FFF2-40B4-BE49-F238E27FC236}">
                <a16:creationId xmlns:a16="http://schemas.microsoft.com/office/drawing/2014/main" id="{BC5F338E-8B33-602C-6F69-D88C8FB811A4}"/>
              </a:ext>
            </a:extLst>
          </p:cNvPr>
          <p:cNvSpPr>
            <a:spLocks noGrp="1"/>
          </p:cNvSpPr>
          <p:nvPr>
            <p:ph idx="1"/>
          </p:nvPr>
        </p:nvSpPr>
        <p:spPr/>
        <p:txBody>
          <a:bodyPr>
            <a:normAutofit lnSpcReduction="10000"/>
          </a:bodyPr>
          <a:lstStyle/>
          <a:p>
            <a:pPr>
              <a:spcAft>
                <a:spcPts val="600"/>
              </a:spcAft>
            </a:pPr>
            <a:r>
              <a:rPr lang="en-US" sz="2600" dirty="0"/>
              <a:t>UPCOMING: IBR has launched outreach drop-in sessions, where you can </a:t>
            </a:r>
          </a:p>
          <a:p>
            <a:pPr lvl="1">
              <a:spcAft>
                <a:spcPts val="600"/>
              </a:spcAft>
            </a:pPr>
            <a:r>
              <a:rPr lang="en-US" sz="2200" dirty="0"/>
              <a:t>Learn more about what’s happening with recent and upcoming outreach efforts</a:t>
            </a:r>
          </a:p>
          <a:p>
            <a:pPr lvl="1">
              <a:spcAft>
                <a:spcPts val="600"/>
              </a:spcAft>
            </a:pPr>
            <a:r>
              <a:rPr lang="en-US" sz="2200" dirty="0"/>
              <a:t>Find links to recent event recordings and presentations</a:t>
            </a:r>
          </a:p>
          <a:p>
            <a:pPr lvl="1">
              <a:spcAft>
                <a:spcPts val="600"/>
              </a:spcAft>
            </a:pPr>
            <a:r>
              <a:rPr lang="en-US" sz="2200" dirty="0"/>
              <a:t>Get help navigating the IBR Vendor Portal. </a:t>
            </a:r>
          </a:p>
          <a:p>
            <a:pPr>
              <a:spcAft>
                <a:spcPts val="600"/>
              </a:spcAft>
            </a:pPr>
            <a:r>
              <a:rPr lang="en-US" sz="2400" dirty="0"/>
              <a:t>Check out the IBR Vendor Portal for more information and new features like the Bulletin Board, where IBR posts resources that are valuable to the small business community. </a:t>
            </a:r>
            <a:r>
              <a:rPr lang="en-US" sz="2400" dirty="0">
                <a:solidFill>
                  <a:schemeClr val="accent1">
                    <a:lumMod val="40000"/>
                    <a:lumOff val="60000"/>
                  </a:schemeClr>
                </a:solidFill>
                <a:hlinkClick r:id="rId2">
                  <a:extLst>
                    <a:ext uri="{A12FA001-AC4F-418D-AE19-62706E023703}">
                      <ahyp:hlinkClr xmlns:ahyp="http://schemas.microsoft.com/office/drawing/2018/hyperlinkcolor" val="tx"/>
                    </a:ext>
                  </a:extLst>
                </a:hlinkClick>
              </a:rPr>
              <a:t>https://vendor.interstatebridge.org/Login</a:t>
            </a:r>
            <a:endParaRPr lang="en-US" sz="2600" dirty="0"/>
          </a:p>
          <a:p>
            <a:endParaRPr lang="en-US" dirty="0"/>
          </a:p>
          <a:p>
            <a:pPr marL="0" indent="0">
              <a:buNone/>
            </a:pPr>
            <a:r>
              <a:rPr lang="en-US" dirty="0"/>
              <a:t> </a:t>
            </a:r>
          </a:p>
        </p:txBody>
      </p:sp>
    </p:spTree>
    <p:extLst>
      <p:ext uri="{BB962C8B-B14F-4D97-AF65-F5344CB8AC3E}">
        <p14:creationId xmlns:p14="http://schemas.microsoft.com/office/powerpoint/2010/main" val="1683132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222C0-E99F-9A29-0D49-7924C3C89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E218F7-D323-4170-D5F3-6C06A549AB56}"/>
              </a:ext>
            </a:extLst>
          </p:cNvPr>
          <p:cNvSpPr>
            <a:spLocks noGrp="1"/>
          </p:cNvSpPr>
          <p:nvPr>
            <p:ph type="title"/>
          </p:nvPr>
        </p:nvSpPr>
        <p:spPr/>
        <p:txBody>
          <a:bodyPr/>
          <a:lstStyle/>
          <a:p>
            <a:r>
              <a:rPr lang="en-US" dirty="0"/>
              <a:t>Interstate Bridge Replacement Project – Upcoming Events</a:t>
            </a:r>
          </a:p>
        </p:txBody>
      </p:sp>
      <p:sp>
        <p:nvSpPr>
          <p:cNvPr id="3" name="Slide Number Placeholder 2">
            <a:extLst>
              <a:ext uri="{FF2B5EF4-FFF2-40B4-BE49-F238E27FC236}">
                <a16:creationId xmlns:a16="http://schemas.microsoft.com/office/drawing/2014/main" id="{0C68AEB0-D935-B941-EEB0-7E9484B0F3D6}"/>
              </a:ext>
            </a:extLst>
          </p:cNvPr>
          <p:cNvSpPr>
            <a:spLocks noGrp="1"/>
          </p:cNvSpPr>
          <p:nvPr>
            <p:ph type="sldNum" sz="quarter" idx="12"/>
          </p:nvPr>
        </p:nvSpPr>
        <p:spPr/>
        <p:txBody>
          <a:bodyPr/>
          <a:lstStyle/>
          <a:p>
            <a:fld id="{C263D6C4-4840-40CC-AC84-17E24B3B7BDE}" type="slidenum">
              <a:rPr lang="en-US" noProof="0" smtClean="0"/>
              <a:pPr/>
              <a:t>6</a:t>
            </a:fld>
            <a:endParaRPr lang="en-US" noProof="0" dirty="0"/>
          </a:p>
        </p:txBody>
      </p:sp>
      <p:sp>
        <p:nvSpPr>
          <p:cNvPr id="4" name="Content Placeholder 3">
            <a:extLst>
              <a:ext uri="{FF2B5EF4-FFF2-40B4-BE49-F238E27FC236}">
                <a16:creationId xmlns:a16="http://schemas.microsoft.com/office/drawing/2014/main" id="{18CA03AF-0032-C165-7B37-EBAF285F4693}"/>
              </a:ext>
            </a:extLst>
          </p:cNvPr>
          <p:cNvSpPr>
            <a:spLocks noGrp="1"/>
          </p:cNvSpPr>
          <p:nvPr>
            <p:ph idx="1"/>
          </p:nvPr>
        </p:nvSpPr>
        <p:spPr/>
        <p:txBody>
          <a:bodyPr>
            <a:normAutofit fontScale="92500" lnSpcReduction="10000"/>
          </a:bodyPr>
          <a:lstStyle/>
          <a:p>
            <a:pPr marL="0" indent="0">
              <a:buNone/>
            </a:pPr>
            <a:r>
              <a:rPr lang="en-US" b="1" dirty="0">
                <a:solidFill>
                  <a:schemeClr val="accent1">
                    <a:lumMod val="40000"/>
                    <a:lumOff val="60000"/>
                  </a:schemeClr>
                </a:solidFill>
                <a:hlinkClick r:id="rId2">
                  <a:extLst>
                    <a:ext uri="{A12FA001-AC4F-418D-AE19-62706E023703}">
                      <ahyp:hlinkClr xmlns:ahyp="http://schemas.microsoft.com/office/drawing/2018/hyperlinkcolor" val="tx"/>
                    </a:ext>
                  </a:extLst>
                </a:hlinkClick>
              </a:rPr>
              <a:t>September 3: Central Regional Contracting Forum &amp; Conference</a:t>
            </a:r>
            <a:r>
              <a:rPr lang="en-US" dirty="0">
                <a:solidFill>
                  <a:schemeClr val="accent1">
                    <a:lumMod val="40000"/>
                    <a:lumOff val="60000"/>
                  </a:schemeClr>
                </a:solidFill>
              </a:rPr>
              <a:t> </a:t>
            </a:r>
          </a:p>
          <a:p>
            <a:r>
              <a:rPr lang="en-US" dirty="0"/>
              <a:t>Time: 9 a.m. to 5 p.m.  </a:t>
            </a:r>
          </a:p>
          <a:p>
            <a:r>
              <a:rPr lang="en-US" dirty="0"/>
              <a:t>Location / Format: Yakima, WA  </a:t>
            </a:r>
          </a:p>
          <a:p>
            <a:pPr marL="0" indent="0">
              <a:buNone/>
            </a:pPr>
            <a:endParaRPr lang="en-US" b="1" dirty="0">
              <a:solidFill>
                <a:srgbClr val="00559A"/>
              </a:solidFill>
              <a:hlinkClick r:id="rId3">
                <a:extLst>
                  <a:ext uri="{A12FA001-AC4F-418D-AE19-62706E023703}">
                    <ahyp:hlinkClr xmlns:ahyp="http://schemas.microsoft.com/office/drawing/2018/hyperlinkcolor" val="tx"/>
                  </a:ext>
                </a:extLst>
              </a:hlinkClick>
            </a:endParaRPr>
          </a:p>
          <a:p>
            <a:pPr marL="0" indent="0">
              <a:buNone/>
            </a:pPr>
            <a:r>
              <a:rPr lang="en-US" b="1" dirty="0">
                <a:solidFill>
                  <a:schemeClr val="accent1">
                    <a:lumMod val="40000"/>
                    <a:lumOff val="60000"/>
                  </a:schemeClr>
                </a:solidFill>
                <a:hlinkClick r:id="rId3">
                  <a:extLst>
                    <a:ext uri="{A12FA001-AC4F-418D-AE19-62706E023703}">
                      <ahyp:hlinkClr xmlns:ahyp="http://schemas.microsoft.com/office/drawing/2018/hyperlinkcolor" val="tx"/>
                    </a:ext>
                  </a:extLst>
                </a:hlinkClick>
              </a:rPr>
              <a:t>September 15: Washington APEX and NAMC-WA: Bridge Building Block Session 3, Avoiding Common Pitfalls</a:t>
            </a:r>
            <a:r>
              <a:rPr lang="en-US" b="1" dirty="0">
                <a:solidFill>
                  <a:schemeClr val="accent1">
                    <a:lumMod val="40000"/>
                    <a:lumOff val="60000"/>
                  </a:schemeClr>
                </a:solidFill>
              </a:rPr>
              <a:t> </a:t>
            </a:r>
            <a:endParaRPr lang="en-US" dirty="0">
              <a:solidFill>
                <a:schemeClr val="accent1">
                  <a:lumMod val="40000"/>
                  <a:lumOff val="60000"/>
                </a:schemeClr>
              </a:solidFill>
            </a:endParaRPr>
          </a:p>
          <a:p>
            <a:r>
              <a:rPr lang="en-US" dirty="0"/>
              <a:t>Time: 8:30 to 10 a.m.  </a:t>
            </a:r>
          </a:p>
          <a:p>
            <a:r>
              <a:rPr lang="en-US" dirty="0"/>
              <a:t>Location / Format: Virtual </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153046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3A3DD-07D0-12FA-8919-71566379D0C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6C6BD73-9046-6FE9-FD7D-A9BF40B6FB65}"/>
              </a:ext>
            </a:extLst>
          </p:cNvPr>
          <p:cNvSpPr/>
          <p:nvPr/>
        </p:nvSpPr>
        <p:spPr>
          <a:xfrm>
            <a:off x="6934202" y="3429000"/>
            <a:ext cx="4467224" cy="192681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CD7B41-510A-1AA8-7EB6-71BCE0C4A41B}"/>
              </a:ext>
            </a:extLst>
          </p:cNvPr>
          <p:cNvSpPr>
            <a:spLocks noGrp="1"/>
          </p:cNvSpPr>
          <p:nvPr>
            <p:ph type="title"/>
          </p:nvPr>
        </p:nvSpPr>
        <p:spPr>
          <a:xfrm>
            <a:off x="444500" y="542925"/>
            <a:ext cx="11214100" cy="535531"/>
          </a:xfrm>
        </p:spPr>
        <p:txBody>
          <a:bodyPr wrap="square" anchor="t">
            <a:normAutofit/>
          </a:bodyPr>
          <a:lstStyle/>
          <a:p>
            <a:pPr>
              <a:spcBef>
                <a:spcPts val="1000"/>
              </a:spcBef>
              <a:buClr>
                <a:schemeClr val="accent2"/>
              </a:buClr>
            </a:pPr>
            <a:r>
              <a:rPr lang="en-US" dirty="0"/>
              <a:t>Interstate Bridge Replacement Project – Upcoming Events</a:t>
            </a:r>
          </a:p>
        </p:txBody>
      </p:sp>
      <p:sp>
        <p:nvSpPr>
          <p:cNvPr id="3" name="Slide Number Placeholder 2">
            <a:extLst>
              <a:ext uri="{FF2B5EF4-FFF2-40B4-BE49-F238E27FC236}">
                <a16:creationId xmlns:a16="http://schemas.microsoft.com/office/drawing/2014/main" id="{B726751D-8BB0-9363-B451-6126F4A461FD}"/>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7</a:t>
            </a:fld>
            <a:endParaRPr lang="en-US" noProof="0"/>
          </a:p>
        </p:txBody>
      </p:sp>
      <p:sp>
        <p:nvSpPr>
          <p:cNvPr id="4" name="Content Placeholder 3">
            <a:extLst>
              <a:ext uri="{FF2B5EF4-FFF2-40B4-BE49-F238E27FC236}">
                <a16:creationId xmlns:a16="http://schemas.microsoft.com/office/drawing/2014/main" id="{F1F9CE54-C0DD-D55B-E775-2E28DD67F5CD}"/>
              </a:ext>
            </a:extLst>
          </p:cNvPr>
          <p:cNvSpPr>
            <a:spLocks noGrp="1"/>
          </p:cNvSpPr>
          <p:nvPr>
            <p:ph sz="half" idx="1"/>
          </p:nvPr>
        </p:nvSpPr>
        <p:spPr>
          <a:xfrm>
            <a:off x="443365" y="1517715"/>
            <a:ext cx="5184437" cy="4659248"/>
          </a:xfrm>
        </p:spPr>
        <p:txBody>
          <a:bodyPr>
            <a:normAutofit/>
          </a:bodyPr>
          <a:lstStyle/>
          <a:p>
            <a:pPr marL="0" indent="0">
              <a:buNone/>
            </a:pPr>
            <a:r>
              <a:rPr lang="en-US" b="1" u="sng" dirty="0">
                <a:solidFill>
                  <a:schemeClr val="accent1">
                    <a:lumMod val="40000"/>
                    <a:lumOff val="60000"/>
                  </a:schemeClr>
                </a:solidFill>
                <a:hlinkClick r:id="rId2">
                  <a:extLst>
                    <a:ext uri="{A12FA001-AC4F-418D-AE19-62706E023703}">
                      <ahyp:hlinkClr xmlns:ahyp="http://schemas.microsoft.com/office/drawing/2018/hyperlinkcolor" val="tx"/>
                    </a:ext>
                  </a:extLst>
                </a:hlinkClick>
              </a:rPr>
              <a:t>July 23: IBR Outreach Drop-in Hour</a:t>
            </a:r>
            <a:r>
              <a:rPr lang="en-US" dirty="0">
                <a:solidFill>
                  <a:schemeClr val="accent1">
                    <a:lumMod val="40000"/>
                    <a:lumOff val="60000"/>
                  </a:schemeClr>
                </a:solidFill>
              </a:rPr>
              <a:t> </a:t>
            </a:r>
          </a:p>
          <a:p>
            <a:r>
              <a:rPr lang="en-US" dirty="0"/>
              <a:t>Time: 9 to 10 am  </a:t>
            </a:r>
          </a:p>
          <a:p>
            <a:r>
              <a:rPr lang="en-US" dirty="0"/>
              <a:t>Location / Format: Virtual  </a:t>
            </a:r>
          </a:p>
          <a:p>
            <a:pPr marL="0" indent="0">
              <a:buNone/>
            </a:pPr>
            <a:endParaRPr lang="en-US" b="1" dirty="0">
              <a:hlinkClick r:id="rId3">
                <a:extLst>
                  <a:ext uri="{A12FA001-AC4F-418D-AE19-62706E023703}">
                    <ahyp:hlinkClr xmlns:ahyp="http://schemas.microsoft.com/office/drawing/2018/hyperlinkcolor" val="tx"/>
                  </a:ext>
                </a:extLst>
              </a:hlinkClick>
            </a:endParaRPr>
          </a:p>
          <a:p>
            <a:pPr marL="0" indent="0">
              <a:buNone/>
            </a:pPr>
            <a:r>
              <a:rPr lang="en-US" b="1" dirty="0">
                <a:solidFill>
                  <a:schemeClr val="accent1">
                    <a:lumMod val="40000"/>
                    <a:lumOff val="60000"/>
                  </a:schemeClr>
                </a:solidFill>
                <a:hlinkClick r:id="rId3">
                  <a:extLst>
                    <a:ext uri="{A12FA001-AC4F-418D-AE19-62706E023703}">
                      <ahyp:hlinkClr xmlns:ahyp="http://schemas.microsoft.com/office/drawing/2018/hyperlinkcolor" val="tx"/>
                    </a:ext>
                  </a:extLst>
                </a:hlinkClick>
              </a:rPr>
              <a:t>August 11: Washington APEX and NAMC-WA: Bridge Building Block Session 2, Financial Considerations</a:t>
            </a:r>
            <a:r>
              <a:rPr lang="en-US" dirty="0">
                <a:solidFill>
                  <a:schemeClr val="accent1">
                    <a:lumMod val="40000"/>
                    <a:lumOff val="60000"/>
                  </a:schemeClr>
                </a:solidFill>
              </a:rPr>
              <a:t> </a:t>
            </a:r>
          </a:p>
          <a:p>
            <a:r>
              <a:rPr lang="en-US" dirty="0"/>
              <a:t>Time: 8:30 to 10 am  </a:t>
            </a:r>
          </a:p>
          <a:p>
            <a:r>
              <a:rPr lang="en-US" dirty="0"/>
              <a:t>Location / Format: Virtual  </a:t>
            </a:r>
          </a:p>
          <a:p>
            <a:endParaRPr lang="en-US" dirty="0"/>
          </a:p>
          <a:p>
            <a:pPr marL="0" indent="0">
              <a:buNone/>
            </a:pPr>
            <a:r>
              <a:rPr lang="en-US" dirty="0"/>
              <a:t> </a:t>
            </a:r>
          </a:p>
        </p:txBody>
      </p:sp>
      <p:pic>
        <p:nvPicPr>
          <p:cNvPr id="6" name="Picture 5">
            <a:extLst>
              <a:ext uri="{FF2B5EF4-FFF2-40B4-BE49-F238E27FC236}">
                <a16:creationId xmlns:a16="http://schemas.microsoft.com/office/drawing/2014/main" id="{11E49724-883F-B877-B9F8-AA05C9E38A2A}"/>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6934202" y="3429000"/>
            <a:ext cx="4264362" cy="2004252"/>
          </a:xfrm>
          <a:prstGeom prst="rect">
            <a:avLst/>
          </a:prstGeom>
          <a:noFill/>
        </p:spPr>
      </p:pic>
    </p:spTree>
    <p:extLst>
      <p:ext uri="{BB962C8B-B14F-4D97-AF65-F5344CB8AC3E}">
        <p14:creationId xmlns:p14="http://schemas.microsoft.com/office/powerpoint/2010/main" val="742417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2B068DF-1EAB-9D2D-D2C9-C8D880522BD9}"/>
              </a:ext>
            </a:extLst>
          </p:cNvPr>
          <p:cNvSpPr>
            <a:spLocks noGrp="1"/>
          </p:cNvSpPr>
          <p:nvPr>
            <p:ph type="sldNum" sz="quarter" idx="12"/>
          </p:nvPr>
        </p:nvSpPr>
        <p:spPr/>
        <p:txBody>
          <a:bodyPr/>
          <a:lstStyle/>
          <a:p>
            <a:fld id="{C263D6C4-4840-40CC-AC84-17E24B3B7BDE}" type="slidenum">
              <a:rPr lang="en-US" noProof="0" smtClean="0"/>
              <a:pPr/>
              <a:t>8</a:t>
            </a:fld>
            <a:endParaRPr lang="en-US" noProof="0" dirty="0"/>
          </a:p>
        </p:txBody>
      </p:sp>
      <p:sp>
        <p:nvSpPr>
          <p:cNvPr id="4" name="Text Placeholder 3">
            <a:extLst>
              <a:ext uri="{FF2B5EF4-FFF2-40B4-BE49-F238E27FC236}">
                <a16:creationId xmlns:a16="http://schemas.microsoft.com/office/drawing/2014/main" id="{785D6270-9460-CBAD-31A5-8FEFF3ACC9A8}"/>
              </a:ext>
            </a:extLst>
          </p:cNvPr>
          <p:cNvSpPr>
            <a:spLocks noGrp="1"/>
          </p:cNvSpPr>
          <p:nvPr>
            <p:ph type="body" sz="quarter" idx="13"/>
          </p:nvPr>
        </p:nvSpPr>
        <p:spPr/>
        <p:txBody>
          <a:bodyPr>
            <a:normAutofit/>
          </a:bodyPr>
          <a:lstStyle/>
          <a:p>
            <a:r>
              <a:rPr lang="en-US" sz="4000">
                <a:latin typeface="+mj-lt"/>
              </a:rPr>
              <a:t>Washington-Oregon </a:t>
            </a:r>
          </a:p>
          <a:p>
            <a:r>
              <a:rPr lang="en-US" sz="4000">
                <a:latin typeface="+mj-lt"/>
              </a:rPr>
              <a:t>Local Construction Projects</a:t>
            </a:r>
            <a:endParaRPr lang="en-US" sz="4000" dirty="0">
              <a:latin typeface="+mj-lt"/>
            </a:endParaRPr>
          </a:p>
        </p:txBody>
      </p:sp>
    </p:spTree>
    <p:extLst>
      <p:ext uri="{BB962C8B-B14F-4D97-AF65-F5344CB8AC3E}">
        <p14:creationId xmlns:p14="http://schemas.microsoft.com/office/powerpoint/2010/main" val="3170812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3C4FABF-1288-41CE-39FC-746264FEF12A}"/>
              </a:ext>
            </a:extLst>
          </p:cNvPr>
          <p:cNvSpPr>
            <a:spLocks noGrp="1"/>
          </p:cNvSpPr>
          <p:nvPr>
            <p:ph type="sldNum" sz="quarter" idx="12"/>
          </p:nvPr>
        </p:nvSpPr>
        <p:spPr/>
        <p:txBody>
          <a:bodyPr/>
          <a:lstStyle/>
          <a:p>
            <a:fld id="{C263D6C4-4840-40CC-AC84-17E24B3B7BDE}" type="slidenum">
              <a:rPr lang="en-US" noProof="0" smtClean="0"/>
              <a:pPr/>
              <a:t>9</a:t>
            </a:fld>
            <a:endParaRPr lang="en-US" noProof="0" dirty="0"/>
          </a:p>
        </p:txBody>
      </p:sp>
      <p:sp>
        <p:nvSpPr>
          <p:cNvPr id="4" name="Text Placeholder 3">
            <a:extLst>
              <a:ext uri="{FF2B5EF4-FFF2-40B4-BE49-F238E27FC236}">
                <a16:creationId xmlns:a16="http://schemas.microsoft.com/office/drawing/2014/main" id="{D97C91FC-4EBF-3F51-1E21-69527A081022}"/>
              </a:ext>
            </a:extLst>
          </p:cNvPr>
          <p:cNvSpPr>
            <a:spLocks noGrp="1"/>
          </p:cNvSpPr>
          <p:nvPr>
            <p:ph type="body" sz="quarter" idx="13"/>
          </p:nvPr>
        </p:nvSpPr>
        <p:spPr/>
        <p:txBody>
          <a:bodyPr>
            <a:normAutofit fontScale="25000" lnSpcReduction="20000"/>
          </a:bodyPr>
          <a:lstStyle/>
          <a:p>
            <a:pPr algn="l"/>
            <a:r>
              <a:rPr lang="en-US" sz="12800" b="1" dirty="0">
                <a:latin typeface="+mj-lt"/>
              </a:rPr>
              <a:t>Building E Exterior Renovation at Carriage House Apartments</a:t>
            </a:r>
          </a:p>
          <a:p>
            <a:endParaRPr lang="en-US" sz="14400" b="1" dirty="0"/>
          </a:p>
          <a:p>
            <a:pPr algn="l">
              <a:spcAft>
                <a:spcPts val="600"/>
              </a:spcAft>
            </a:pPr>
            <a:r>
              <a:rPr lang="en-US" sz="7200" b="1" dirty="0"/>
              <a:t>Pre-bid Meeting: </a:t>
            </a:r>
            <a:r>
              <a:rPr lang="en-US" sz="7200" dirty="0"/>
              <a:t>Jul 29, 2026 @ 11:00am PT, Pre-Bid Conference Jobsite Address Carriage House Apartments, 3602 South 180th Street, SeaTac, WA 98188.</a:t>
            </a:r>
          </a:p>
          <a:p>
            <a:pPr algn="l">
              <a:spcAft>
                <a:spcPts val="600"/>
              </a:spcAft>
            </a:pPr>
            <a:r>
              <a:rPr lang="en-US" sz="7200" b="1" dirty="0"/>
              <a:t>Question Deadline: </a:t>
            </a:r>
            <a:r>
              <a:rPr lang="en-US" sz="7200" dirty="0"/>
              <a:t>Aug 12, 2026 @ 9:00am PT</a:t>
            </a:r>
          </a:p>
          <a:p>
            <a:pPr algn="l">
              <a:spcAft>
                <a:spcPts val="600"/>
              </a:spcAft>
            </a:pPr>
            <a:r>
              <a:rPr lang="en-US" sz="7200" dirty="0"/>
              <a:t>Questions pertaining to the bid are to be sent via email to MichelleJ@kcha.org no later than seven (7) calendar days prior to bid due date. All responses shall be in the form of Addenda.</a:t>
            </a:r>
          </a:p>
          <a:p>
            <a:pPr algn="l">
              <a:spcAft>
                <a:spcPts val="600"/>
              </a:spcAft>
            </a:pPr>
            <a:r>
              <a:rPr lang="en-US" sz="7200" b="1" dirty="0"/>
              <a:t>Bid Date: </a:t>
            </a:r>
            <a:r>
              <a:rPr lang="en-US" sz="7200" dirty="0"/>
              <a:t>Aug 19, 2026 @ 11:00am PT</a:t>
            </a:r>
          </a:p>
          <a:p>
            <a:pPr algn="l">
              <a:spcAft>
                <a:spcPts val="600"/>
              </a:spcAft>
            </a:pPr>
            <a:r>
              <a:rPr lang="en-US" sz="7200" dirty="0"/>
              <a:t>Address: King County Housing Authority, 600 Andover Park West, Tukwila, WA 98188</a:t>
            </a:r>
          </a:p>
          <a:p>
            <a:pPr algn="l">
              <a:spcAft>
                <a:spcPts val="600"/>
              </a:spcAft>
            </a:pPr>
            <a:r>
              <a:rPr lang="en-US" sz="7200" b="1" dirty="0"/>
              <a:t>Start Date: </a:t>
            </a:r>
            <a:r>
              <a:rPr lang="en-US" sz="7200" dirty="0"/>
              <a:t>Sep 18, 2026; </a:t>
            </a:r>
            <a:r>
              <a:rPr lang="en-US" sz="7200" b="1" dirty="0"/>
              <a:t>End Date: </a:t>
            </a:r>
            <a:r>
              <a:rPr lang="en-US" sz="7200" dirty="0"/>
              <a:t>Feb 15, 2027</a:t>
            </a:r>
          </a:p>
          <a:p>
            <a:pPr algn="l">
              <a:spcAft>
                <a:spcPts val="600"/>
              </a:spcAft>
            </a:pPr>
            <a:r>
              <a:rPr lang="en-US" sz="7200" dirty="0"/>
              <a:t>Address: 3602 S 180th St, Seattle, WA 98188</a:t>
            </a:r>
          </a:p>
        </p:txBody>
      </p:sp>
    </p:spTree>
    <p:extLst>
      <p:ext uri="{BB962C8B-B14F-4D97-AF65-F5344CB8AC3E}">
        <p14:creationId xmlns:p14="http://schemas.microsoft.com/office/powerpoint/2010/main" val="3812541864"/>
      </p:ext>
    </p:extLst>
  </p:cSld>
  <p:clrMapOvr>
    <a:masterClrMapping/>
  </p:clrMapOvr>
</p:sld>
</file>

<file path=ppt/theme/theme1.xml><?xml version="1.0" encoding="utf-8"?>
<a:theme xmlns:a="http://schemas.openxmlformats.org/drawingml/2006/main" name="Office Theme">
  <a:themeElements>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66687569_Modern blue presentation_AAS_v5" id="{C7B59113-CD15-4341-96CA-86E715D5BE98}" vid="{5A8FDAEB-3DF3-4B3C-A708-49813F8D6F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103400-4A22-4E35-B588-4C4D426389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757914-1161-4661-9696-421FD6935CDD}">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5B26E0C9-B2AA-42E6-97B6-E1B7D9EAF1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Modern blue presentation</Template>
  <TotalTime>12674</TotalTime>
  <Words>2641</Words>
  <Application>Microsoft Office PowerPoint</Application>
  <PresentationFormat>Widescreen</PresentationFormat>
  <Paragraphs>248</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inherit</vt:lpstr>
      <vt:lpstr>Trade Gothic LT Pro</vt:lpstr>
      <vt:lpstr>Trebuchet MS</vt:lpstr>
      <vt:lpstr>Office Theme</vt:lpstr>
      <vt:lpstr>Washington-Oregon Community Networking Group</vt:lpstr>
      <vt:lpstr>What is Washington-Oregon Community Networking Group?</vt:lpstr>
      <vt:lpstr>PowerPoint Presentation</vt:lpstr>
      <vt:lpstr>PowerPoint Presentation</vt:lpstr>
      <vt:lpstr>Interstate Bridge Replacement Project – Drop-In Sessions</vt:lpstr>
      <vt:lpstr>Interstate Bridge Replacement Project – Upcoming Events</vt:lpstr>
      <vt:lpstr>Interstate Bridge Replacement Project – Upcoming Events</vt:lpstr>
      <vt:lpstr>PowerPoint Presentation</vt:lpstr>
      <vt:lpstr>PowerPoint Presentation</vt:lpstr>
      <vt:lpstr>PowerPoint Presentation</vt:lpstr>
      <vt:lpstr>Construction Trades</vt:lpstr>
      <vt:lpstr>PowerPoint Presentation</vt:lpstr>
      <vt:lpstr>PowerPoint Presentation</vt:lpstr>
      <vt:lpstr>Construction Trades</vt:lpstr>
      <vt:lpstr>PowerPoint Presentation</vt:lpstr>
      <vt:lpstr>PowerPoint Presentation</vt:lpstr>
      <vt:lpstr>RFP 25-26 - Product to Market Program</vt:lpstr>
      <vt:lpstr>RFP 25-26 - Product to Market Program</vt:lpstr>
      <vt:lpstr>Port of Seattle – Project Opportunities</vt:lpstr>
      <vt:lpstr>Washington State Events</vt:lpstr>
      <vt:lpstr>2026 Regional Contracting Forum</vt:lpstr>
      <vt:lpstr>2026 Central Regional Contracting Forum</vt:lpstr>
      <vt:lpstr>Networking and Relationship Building</vt:lpstr>
      <vt:lpstr>What happens during our Networking and  Relationship Building portion of the meeting?</vt:lpstr>
      <vt:lpstr>Today’s Topics</vt:lpstr>
      <vt:lpstr>Questions</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Ryant Taylor</dc:creator>
  <cp:lastModifiedBy>Ryant Taylor</cp:lastModifiedBy>
  <cp:revision>8</cp:revision>
  <dcterms:created xsi:type="dcterms:W3CDTF">2026-05-17T17:33:47Z</dcterms:created>
  <dcterms:modified xsi:type="dcterms:W3CDTF">2026-07-21T18:56:27Z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