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256" r:id="rId5"/>
    <p:sldId id="286" r:id="rId6"/>
    <p:sldId id="288" r:id="rId7"/>
    <p:sldId id="287" r:id="rId8"/>
    <p:sldId id="307" r:id="rId9"/>
    <p:sldId id="308" r:id="rId10"/>
    <p:sldId id="319" r:id="rId11"/>
    <p:sldId id="316" r:id="rId12"/>
    <p:sldId id="317" r:id="rId13"/>
    <p:sldId id="318" r:id="rId14"/>
    <p:sldId id="309" r:id="rId15"/>
    <p:sldId id="310" r:id="rId16"/>
    <p:sldId id="312" r:id="rId17"/>
    <p:sldId id="313" r:id="rId18"/>
    <p:sldId id="260" r:id="rId19"/>
    <p:sldId id="305" r:id="rId20"/>
    <p:sldId id="299" r:id="rId21"/>
    <p:sldId id="306" r:id="rId22"/>
    <p:sldId id="298" r:id="rId23"/>
    <p:sldId id="30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8674FC-AE18-CADA-6696-2F66F97894C5}" name="Veronica Ybarra" initials="VY" userId="ce50e67790fe7bd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7C6"/>
    <a:srgbClr val="103350"/>
    <a:srgbClr val="0C4360"/>
    <a:srgbClr val="1B6872"/>
    <a:srgbClr val="002136"/>
    <a:srgbClr val="0C75AC"/>
    <a:srgbClr val="002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864811-DA38-4AF2-A8DC-14A99FDFC35C}" v="13" dt="2026-06-15T03:58:11.2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3" autoAdjust="0"/>
    <p:restoredTop sz="94660"/>
  </p:normalViewPr>
  <p:slideViewPr>
    <p:cSldViewPr snapToGrid="0">
      <p:cViewPr varScale="1">
        <p:scale>
          <a:sx n="95" d="100"/>
          <a:sy n="95" d="100"/>
        </p:scale>
        <p:origin x="163" y="72"/>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onica Ybarra" userId="ce50e67790fe7bdd" providerId="LiveId" clId="{D22A9BF3-B3DC-4D87-8AD5-B98DBC81B4EC}"/>
    <pc:docChg chg="undo custSel addSld delSld modSld">
      <pc:chgData name="Veronica Ybarra" userId="ce50e67790fe7bdd" providerId="LiveId" clId="{D22A9BF3-B3DC-4D87-8AD5-B98DBC81B4EC}" dt="2026-06-15T03:58:37.328" v="279" actId="2711"/>
      <pc:docMkLst>
        <pc:docMk/>
      </pc:docMkLst>
      <pc:sldChg chg="addSp delSp modSp mod">
        <pc:chgData name="Veronica Ybarra" userId="ce50e67790fe7bdd" providerId="LiveId" clId="{D22A9BF3-B3DC-4D87-8AD5-B98DBC81B4EC}" dt="2026-06-15T03:21:19.543" v="6" actId="948"/>
        <pc:sldMkLst>
          <pc:docMk/>
          <pc:sldMk cId="709828751" sldId="260"/>
        </pc:sldMkLst>
        <pc:spChg chg="mod">
          <ac:chgData name="Veronica Ybarra" userId="ce50e67790fe7bdd" providerId="LiveId" clId="{D22A9BF3-B3DC-4D87-8AD5-B98DBC81B4EC}" dt="2026-06-15T03:21:19.543" v="6" actId="948"/>
          <ac:spMkLst>
            <pc:docMk/>
            <pc:sldMk cId="709828751" sldId="260"/>
            <ac:spMk id="3" creationId="{6ED563E3-B6DE-19A0-D5E5-95C1C0EE741E}"/>
          </ac:spMkLst>
        </pc:spChg>
        <pc:spChg chg="del">
          <ac:chgData name="Veronica Ybarra" userId="ce50e67790fe7bdd" providerId="LiveId" clId="{D22A9BF3-B3DC-4D87-8AD5-B98DBC81B4EC}" dt="2026-06-15T03:21:08.243" v="4" actId="478"/>
          <ac:spMkLst>
            <pc:docMk/>
            <pc:sldMk cId="709828751" sldId="260"/>
            <ac:spMk id="5" creationId="{DCDDBE65-9AB1-4989-AF86-726591A6A128}"/>
          </ac:spMkLst>
        </pc:spChg>
        <pc:spChg chg="add del mod">
          <ac:chgData name="Veronica Ybarra" userId="ce50e67790fe7bdd" providerId="LiveId" clId="{D22A9BF3-B3DC-4D87-8AD5-B98DBC81B4EC}" dt="2026-06-15T03:21:10.921" v="5" actId="478"/>
          <ac:spMkLst>
            <pc:docMk/>
            <pc:sldMk cId="709828751" sldId="260"/>
            <ac:spMk id="7" creationId="{CA2A6E25-C84D-AA48-6D48-C9FAE103CA86}"/>
          </ac:spMkLst>
        </pc:spChg>
      </pc:sldChg>
      <pc:sldChg chg="modSp mod">
        <pc:chgData name="Veronica Ybarra" userId="ce50e67790fe7bdd" providerId="LiveId" clId="{D22A9BF3-B3DC-4D87-8AD5-B98DBC81B4EC}" dt="2026-06-15T03:20:11.276" v="3" actId="1076"/>
        <pc:sldMkLst>
          <pc:docMk/>
          <pc:sldMk cId="202478550" sldId="301"/>
        </pc:sldMkLst>
        <pc:spChg chg="mod">
          <ac:chgData name="Veronica Ybarra" userId="ce50e67790fe7bdd" providerId="LiveId" clId="{D22A9BF3-B3DC-4D87-8AD5-B98DBC81B4EC}" dt="2026-06-15T03:20:11.276" v="3" actId="1076"/>
          <ac:spMkLst>
            <pc:docMk/>
            <pc:sldMk cId="202478550" sldId="301"/>
            <ac:spMk id="7" creationId="{06891B4F-80C1-C282-9497-72CD517B4DCD}"/>
          </ac:spMkLst>
        </pc:spChg>
        <pc:picChg chg="mod">
          <ac:chgData name="Veronica Ybarra" userId="ce50e67790fe7bdd" providerId="LiveId" clId="{D22A9BF3-B3DC-4D87-8AD5-B98DBC81B4EC}" dt="2026-06-15T03:20:02.120" v="1" actId="1076"/>
          <ac:picMkLst>
            <pc:docMk/>
            <pc:sldMk cId="202478550" sldId="301"/>
            <ac:picMk id="6" creationId="{5F41FAA5-2F74-E1BE-7FEB-E63374CA9889}"/>
          </ac:picMkLst>
        </pc:picChg>
      </pc:sldChg>
      <pc:sldChg chg="modSp del mod">
        <pc:chgData name="Veronica Ybarra" userId="ce50e67790fe7bdd" providerId="LiveId" clId="{D22A9BF3-B3DC-4D87-8AD5-B98DBC81B4EC}" dt="2026-06-15T03:24:17.437" v="8" actId="47"/>
        <pc:sldMkLst>
          <pc:docMk/>
          <pc:sldMk cId="1902700341" sldId="314"/>
        </pc:sldMkLst>
        <pc:spChg chg="mod">
          <ac:chgData name="Veronica Ybarra" userId="ce50e67790fe7bdd" providerId="LiveId" clId="{D22A9BF3-B3DC-4D87-8AD5-B98DBC81B4EC}" dt="2026-06-15T03:22:43.105" v="7" actId="6549"/>
          <ac:spMkLst>
            <pc:docMk/>
            <pc:sldMk cId="1902700341" sldId="314"/>
            <ac:spMk id="4" creationId="{01FD6EF7-CD83-3D76-129B-EB942447DC63}"/>
          </ac:spMkLst>
        </pc:spChg>
      </pc:sldChg>
      <pc:sldChg chg="modSp new mod">
        <pc:chgData name="Veronica Ybarra" userId="ce50e67790fe7bdd" providerId="LiveId" clId="{D22A9BF3-B3DC-4D87-8AD5-B98DBC81B4EC}" dt="2026-06-15T03:58:37.328" v="279" actId="2711"/>
        <pc:sldMkLst>
          <pc:docMk/>
          <pc:sldMk cId="1850860716" sldId="319"/>
        </pc:sldMkLst>
        <pc:spChg chg="mod">
          <ac:chgData name="Veronica Ybarra" userId="ce50e67790fe7bdd" providerId="LiveId" clId="{D22A9BF3-B3DC-4D87-8AD5-B98DBC81B4EC}" dt="2026-06-15T03:31:35.024" v="187" actId="20577"/>
          <ac:spMkLst>
            <pc:docMk/>
            <pc:sldMk cId="1850860716" sldId="319"/>
            <ac:spMk id="2" creationId="{170188A6-5C75-EEA8-D156-9135969DFF49}"/>
          </ac:spMkLst>
        </pc:spChg>
        <pc:spChg chg="mod">
          <ac:chgData name="Veronica Ybarra" userId="ce50e67790fe7bdd" providerId="LiveId" clId="{D22A9BF3-B3DC-4D87-8AD5-B98DBC81B4EC}" dt="2026-06-15T03:58:37.328" v="279" actId="2711"/>
          <ac:spMkLst>
            <pc:docMk/>
            <pc:sldMk cId="1850860716" sldId="319"/>
            <ac:spMk id="4" creationId="{E7ED8458-4CD3-4E7E-815D-9647889B5AF5}"/>
          </ac:spMkLst>
        </pc:spChg>
      </pc:sld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8094E1-24DD-45CD-A6BA-BD579C32289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BC2DBAB3-DF02-48BF-A76F-7240E32BA2D4}">
      <dgm:prSet custT="1"/>
      <dgm:spPr/>
      <dgm:t>
        <a:bodyPr/>
        <a:lstStyle/>
        <a:p>
          <a:r>
            <a:rPr lang="en-US" sz="2400" dirty="0"/>
            <a:t>During our facilitated networking section, we select a topic to discuss as a group. Small businesses, organizational representatives and other participants share their experience regarding the topic.</a:t>
          </a:r>
        </a:p>
      </dgm:t>
    </dgm:pt>
    <dgm:pt modelId="{57DA9DFD-8289-4DCB-A385-43723F2CB8FC}" type="parTrans" cxnId="{CEE63DF3-7403-4577-8C73-51E81495CC6C}">
      <dgm:prSet/>
      <dgm:spPr/>
      <dgm:t>
        <a:bodyPr/>
        <a:lstStyle/>
        <a:p>
          <a:endParaRPr lang="en-US"/>
        </a:p>
      </dgm:t>
    </dgm:pt>
    <dgm:pt modelId="{137BA553-C354-48F0-89BF-06F81E3CFE2E}" type="sibTrans" cxnId="{CEE63DF3-7403-4577-8C73-51E81495CC6C}">
      <dgm:prSet/>
      <dgm:spPr/>
      <dgm:t>
        <a:bodyPr/>
        <a:lstStyle/>
        <a:p>
          <a:endParaRPr lang="en-US"/>
        </a:p>
      </dgm:t>
    </dgm:pt>
    <dgm:pt modelId="{B9AE9C83-7CF1-4F80-AC30-33992BBCEE97}">
      <dgm:prSet custT="1"/>
      <dgm:spPr/>
      <dgm:t>
        <a:bodyPr/>
        <a:lstStyle/>
        <a:p>
          <a:r>
            <a:rPr lang="en-US" sz="2400" dirty="0"/>
            <a:t>Participants and facilitators engage in active listening and discuss thoughts and ideas that could be helpful.</a:t>
          </a:r>
        </a:p>
      </dgm:t>
    </dgm:pt>
    <dgm:pt modelId="{C9357597-B9D2-4E2D-9E48-7BF7EA95AF14}" type="parTrans" cxnId="{5CA375A4-5708-45FF-B4CC-4660427E975B}">
      <dgm:prSet/>
      <dgm:spPr/>
      <dgm:t>
        <a:bodyPr/>
        <a:lstStyle/>
        <a:p>
          <a:endParaRPr lang="en-US"/>
        </a:p>
      </dgm:t>
    </dgm:pt>
    <dgm:pt modelId="{141B1E1E-2E6B-45AA-A40D-1CE0C6E0C0BC}" type="sibTrans" cxnId="{5CA375A4-5708-45FF-B4CC-4660427E975B}">
      <dgm:prSet/>
      <dgm:spPr/>
      <dgm:t>
        <a:bodyPr/>
        <a:lstStyle/>
        <a:p>
          <a:endParaRPr lang="en-US"/>
        </a:p>
      </dgm:t>
    </dgm:pt>
    <dgm:pt modelId="{6AB38038-0D5D-4694-A173-74070E84188A}" type="pres">
      <dgm:prSet presAssocID="{008094E1-24DD-45CD-A6BA-BD579C322896}" presName="root" presStyleCnt="0">
        <dgm:presLayoutVars>
          <dgm:dir/>
          <dgm:resizeHandles val="exact"/>
        </dgm:presLayoutVars>
      </dgm:prSet>
      <dgm:spPr/>
    </dgm:pt>
    <dgm:pt modelId="{FFCE6A8A-9210-4E31-8378-422BE94CC655}" type="pres">
      <dgm:prSet presAssocID="{BC2DBAB3-DF02-48BF-A76F-7240E32BA2D4}" presName="compNode" presStyleCnt="0"/>
      <dgm:spPr/>
    </dgm:pt>
    <dgm:pt modelId="{543CC8AF-C610-478E-810B-F5F01666E9D7}" type="pres">
      <dgm:prSet presAssocID="{BC2DBAB3-DF02-48BF-A76F-7240E32BA2D4}" presName="bgRect" presStyleLbl="bgShp" presStyleIdx="0" presStyleCnt="2"/>
      <dgm:spPr/>
    </dgm:pt>
    <dgm:pt modelId="{9153B0C0-6806-4919-ABA1-BCB3A64C0685}" type="pres">
      <dgm:prSet presAssocID="{BC2DBAB3-DF02-48BF-A76F-7240E32BA2D4}"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eeting"/>
        </a:ext>
      </dgm:extLst>
    </dgm:pt>
    <dgm:pt modelId="{908F0F00-8006-4DFF-B71A-DEDF7402BF91}" type="pres">
      <dgm:prSet presAssocID="{BC2DBAB3-DF02-48BF-A76F-7240E32BA2D4}" presName="spaceRect" presStyleCnt="0"/>
      <dgm:spPr/>
    </dgm:pt>
    <dgm:pt modelId="{5A55EAE6-9D9B-4192-A2CB-2A28A823178A}" type="pres">
      <dgm:prSet presAssocID="{BC2DBAB3-DF02-48BF-A76F-7240E32BA2D4}" presName="parTx" presStyleLbl="revTx" presStyleIdx="0" presStyleCnt="2">
        <dgm:presLayoutVars>
          <dgm:chMax val="0"/>
          <dgm:chPref val="0"/>
        </dgm:presLayoutVars>
      </dgm:prSet>
      <dgm:spPr/>
    </dgm:pt>
    <dgm:pt modelId="{0CA841FB-362F-445F-B75D-DB010776AF9B}" type="pres">
      <dgm:prSet presAssocID="{137BA553-C354-48F0-89BF-06F81E3CFE2E}" presName="sibTrans" presStyleCnt="0"/>
      <dgm:spPr/>
    </dgm:pt>
    <dgm:pt modelId="{CCA3E949-969F-4688-8B41-8B0A86FC7D12}" type="pres">
      <dgm:prSet presAssocID="{B9AE9C83-7CF1-4F80-AC30-33992BBCEE97}" presName="compNode" presStyleCnt="0"/>
      <dgm:spPr/>
    </dgm:pt>
    <dgm:pt modelId="{F297CBE7-0DA9-4E68-B81C-D489978C6B21}" type="pres">
      <dgm:prSet presAssocID="{B9AE9C83-7CF1-4F80-AC30-33992BBCEE97}" presName="bgRect" presStyleLbl="bgShp" presStyleIdx="1" presStyleCnt="2"/>
      <dgm:spPr/>
    </dgm:pt>
    <dgm:pt modelId="{04D50ADF-ABA4-47AB-A1F5-9D2382CD3E38}" type="pres">
      <dgm:prSet presAssocID="{B9AE9C83-7CF1-4F80-AC30-33992BBCEE9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Brainstorm"/>
        </a:ext>
      </dgm:extLst>
    </dgm:pt>
    <dgm:pt modelId="{D8157511-5C64-4A4A-A107-64C49C6B8D1F}" type="pres">
      <dgm:prSet presAssocID="{B9AE9C83-7CF1-4F80-AC30-33992BBCEE97}" presName="spaceRect" presStyleCnt="0"/>
      <dgm:spPr/>
    </dgm:pt>
    <dgm:pt modelId="{FEA58E96-403B-4B2E-AFE2-00DF76CDD522}" type="pres">
      <dgm:prSet presAssocID="{B9AE9C83-7CF1-4F80-AC30-33992BBCEE97}" presName="parTx" presStyleLbl="revTx" presStyleIdx="1" presStyleCnt="2">
        <dgm:presLayoutVars>
          <dgm:chMax val="0"/>
          <dgm:chPref val="0"/>
        </dgm:presLayoutVars>
      </dgm:prSet>
      <dgm:spPr/>
    </dgm:pt>
  </dgm:ptLst>
  <dgm:cxnLst>
    <dgm:cxn modelId="{775A7E0A-50FA-4518-9233-FB581E6D010D}" type="presOf" srcId="{BC2DBAB3-DF02-48BF-A76F-7240E32BA2D4}" destId="{5A55EAE6-9D9B-4192-A2CB-2A28A823178A}" srcOrd="0" destOrd="0" presId="urn:microsoft.com/office/officeart/2018/2/layout/IconVerticalSolidList"/>
    <dgm:cxn modelId="{F7D1ED68-CB7A-4306-9AB0-7E83F003D854}" type="presOf" srcId="{008094E1-24DD-45CD-A6BA-BD579C322896}" destId="{6AB38038-0D5D-4694-A173-74070E84188A}" srcOrd="0" destOrd="0" presId="urn:microsoft.com/office/officeart/2018/2/layout/IconVerticalSolidList"/>
    <dgm:cxn modelId="{8C4C6091-1030-4017-973B-4C9F504ACBE3}" type="presOf" srcId="{B9AE9C83-7CF1-4F80-AC30-33992BBCEE97}" destId="{FEA58E96-403B-4B2E-AFE2-00DF76CDD522}" srcOrd="0" destOrd="0" presId="urn:microsoft.com/office/officeart/2018/2/layout/IconVerticalSolidList"/>
    <dgm:cxn modelId="{5CA375A4-5708-45FF-B4CC-4660427E975B}" srcId="{008094E1-24DD-45CD-A6BA-BD579C322896}" destId="{B9AE9C83-7CF1-4F80-AC30-33992BBCEE97}" srcOrd="1" destOrd="0" parTransId="{C9357597-B9D2-4E2D-9E48-7BF7EA95AF14}" sibTransId="{141B1E1E-2E6B-45AA-A40D-1CE0C6E0C0BC}"/>
    <dgm:cxn modelId="{CEE63DF3-7403-4577-8C73-51E81495CC6C}" srcId="{008094E1-24DD-45CD-A6BA-BD579C322896}" destId="{BC2DBAB3-DF02-48BF-A76F-7240E32BA2D4}" srcOrd="0" destOrd="0" parTransId="{57DA9DFD-8289-4DCB-A385-43723F2CB8FC}" sibTransId="{137BA553-C354-48F0-89BF-06F81E3CFE2E}"/>
    <dgm:cxn modelId="{73EE6BDA-2A72-483B-AAB1-E0F24DBFC74E}" type="presParOf" srcId="{6AB38038-0D5D-4694-A173-74070E84188A}" destId="{FFCE6A8A-9210-4E31-8378-422BE94CC655}" srcOrd="0" destOrd="0" presId="urn:microsoft.com/office/officeart/2018/2/layout/IconVerticalSolidList"/>
    <dgm:cxn modelId="{589EFE7D-24F2-495F-A553-F9663AA1651E}" type="presParOf" srcId="{FFCE6A8A-9210-4E31-8378-422BE94CC655}" destId="{543CC8AF-C610-478E-810B-F5F01666E9D7}" srcOrd="0" destOrd="0" presId="urn:microsoft.com/office/officeart/2018/2/layout/IconVerticalSolidList"/>
    <dgm:cxn modelId="{C9BE60C2-8EA5-4349-B552-AADA2B0E4AE5}" type="presParOf" srcId="{FFCE6A8A-9210-4E31-8378-422BE94CC655}" destId="{9153B0C0-6806-4919-ABA1-BCB3A64C0685}" srcOrd="1" destOrd="0" presId="urn:microsoft.com/office/officeart/2018/2/layout/IconVerticalSolidList"/>
    <dgm:cxn modelId="{39606CFA-1F50-4D5D-A30F-F5722D5789C4}" type="presParOf" srcId="{FFCE6A8A-9210-4E31-8378-422BE94CC655}" destId="{908F0F00-8006-4DFF-B71A-DEDF7402BF91}" srcOrd="2" destOrd="0" presId="urn:microsoft.com/office/officeart/2018/2/layout/IconVerticalSolidList"/>
    <dgm:cxn modelId="{B62D976E-FC50-40E8-8E85-9357AE62D708}" type="presParOf" srcId="{FFCE6A8A-9210-4E31-8378-422BE94CC655}" destId="{5A55EAE6-9D9B-4192-A2CB-2A28A823178A}" srcOrd="3" destOrd="0" presId="urn:microsoft.com/office/officeart/2018/2/layout/IconVerticalSolidList"/>
    <dgm:cxn modelId="{1D3E883B-7017-48F5-987B-9B4A98992E58}" type="presParOf" srcId="{6AB38038-0D5D-4694-A173-74070E84188A}" destId="{0CA841FB-362F-445F-B75D-DB010776AF9B}" srcOrd="1" destOrd="0" presId="urn:microsoft.com/office/officeart/2018/2/layout/IconVerticalSolidList"/>
    <dgm:cxn modelId="{B076E903-CBBB-432D-9BD0-53C57B3A8215}" type="presParOf" srcId="{6AB38038-0D5D-4694-A173-74070E84188A}" destId="{CCA3E949-969F-4688-8B41-8B0A86FC7D12}" srcOrd="2" destOrd="0" presId="urn:microsoft.com/office/officeart/2018/2/layout/IconVerticalSolidList"/>
    <dgm:cxn modelId="{F4EC2B6F-F6EA-4ADB-A688-1F63CF0C001A}" type="presParOf" srcId="{CCA3E949-969F-4688-8B41-8B0A86FC7D12}" destId="{F297CBE7-0DA9-4E68-B81C-D489978C6B21}" srcOrd="0" destOrd="0" presId="urn:microsoft.com/office/officeart/2018/2/layout/IconVerticalSolidList"/>
    <dgm:cxn modelId="{C6893AFC-2F0B-48FC-A207-4D588EB456CE}" type="presParOf" srcId="{CCA3E949-969F-4688-8B41-8B0A86FC7D12}" destId="{04D50ADF-ABA4-47AB-A1F5-9D2382CD3E38}" srcOrd="1" destOrd="0" presId="urn:microsoft.com/office/officeart/2018/2/layout/IconVerticalSolidList"/>
    <dgm:cxn modelId="{A0D6D670-C6B7-4131-96B4-13B6C6B583BE}" type="presParOf" srcId="{CCA3E949-969F-4688-8B41-8B0A86FC7D12}" destId="{D8157511-5C64-4A4A-A107-64C49C6B8D1F}" srcOrd="2" destOrd="0" presId="urn:microsoft.com/office/officeart/2018/2/layout/IconVerticalSolidList"/>
    <dgm:cxn modelId="{23E1ADBE-08B1-4529-8450-5488D5B6035C}" type="presParOf" srcId="{CCA3E949-969F-4688-8B41-8B0A86FC7D12}" destId="{FEA58E96-403B-4B2E-AFE2-00DF76CDD52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CC8AF-C610-478E-810B-F5F01666E9D7}">
      <dsp:nvSpPr>
        <dsp:cNvPr id="0" name=""/>
        <dsp:cNvSpPr/>
      </dsp:nvSpPr>
      <dsp:spPr>
        <a:xfrm>
          <a:off x="0" y="486527"/>
          <a:ext cx="10056510" cy="16312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53B0C0-6806-4919-ABA1-BCB3A64C0685}">
      <dsp:nvSpPr>
        <dsp:cNvPr id="0" name=""/>
        <dsp:cNvSpPr/>
      </dsp:nvSpPr>
      <dsp:spPr>
        <a:xfrm>
          <a:off x="493467" y="853568"/>
          <a:ext cx="897213" cy="8972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55EAE6-9D9B-4192-A2CB-2A28A823178A}">
      <dsp:nvSpPr>
        <dsp:cNvPr id="0" name=""/>
        <dsp:cNvSpPr/>
      </dsp:nvSpPr>
      <dsp:spPr>
        <a:xfrm>
          <a:off x="1884147" y="486527"/>
          <a:ext cx="8172362" cy="163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646" tIns="172646" rIns="172646" bIns="172646" numCol="1" spcCol="1270" anchor="ctr" anchorCtr="0">
          <a:noAutofit/>
        </a:bodyPr>
        <a:lstStyle/>
        <a:p>
          <a:pPr marL="0" lvl="0" indent="0" algn="l" defTabSz="1066800">
            <a:lnSpc>
              <a:spcPct val="90000"/>
            </a:lnSpc>
            <a:spcBef>
              <a:spcPct val="0"/>
            </a:spcBef>
            <a:spcAft>
              <a:spcPct val="35000"/>
            </a:spcAft>
            <a:buNone/>
          </a:pPr>
          <a:r>
            <a:rPr lang="en-US" sz="2400" kern="1200" dirty="0"/>
            <a:t>During our facilitated networking section, we select a topic to discuss as a group. Small businesses, organizational representatives and other participants share their experience regarding the topic.</a:t>
          </a:r>
        </a:p>
      </dsp:txBody>
      <dsp:txXfrm>
        <a:off x="1884147" y="486527"/>
        <a:ext cx="8172362" cy="1631296"/>
      </dsp:txXfrm>
    </dsp:sp>
    <dsp:sp modelId="{F297CBE7-0DA9-4E68-B81C-D489978C6B21}">
      <dsp:nvSpPr>
        <dsp:cNvPr id="0" name=""/>
        <dsp:cNvSpPr/>
      </dsp:nvSpPr>
      <dsp:spPr>
        <a:xfrm>
          <a:off x="0" y="2461254"/>
          <a:ext cx="10056510" cy="16312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D50ADF-ABA4-47AB-A1F5-9D2382CD3E38}">
      <dsp:nvSpPr>
        <dsp:cNvPr id="0" name=""/>
        <dsp:cNvSpPr/>
      </dsp:nvSpPr>
      <dsp:spPr>
        <a:xfrm>
          <a:off x="493467" y="2828296"/>
          <a:ext cx="897213" cy="8972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A58E96-403B-4B2E-AFE2-00DF76CDD522}">
      <dsp:nvSpPr>
        <dsp:cNvPr id="0" name=""/>
        <dsp:cNvSpPr/>
      </dsp:nvSpPr>
      <dsp:spPr>
        <a:xfrm>
          <a:off x="1884147" y="2461254"/>
          <a:ext cx="8172362" cy="163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646" tIns="172646" rIns="172646" bIns="172646" numCol="1" spcCol="1270" anchor="ctr" anchorCtr="0">
          <a:noAutofit/>
        </a:bodyPr>
        <a:lstStyle/>
        <a:p>
          <a:pPr marL="0" lvl="0" indent="0" algn="l" defTabSz="1066800">
            <a:lnSpc>
              <a:spcPct val="90000"/>
            </a:lnSpc>
            <a:spcBef>
              <a:spcPct val="0"/>
            </a:spcBef>
            <a:spcAft>
              <a:spcPct val="35000"/>
            </a:spcAft>
            <a:buNone/>
          </a:pPr>
          <a:r>
            <a:rPr lang="en-US" sz="2400" kern="1200" dirty="0"/>
            <a:t>Participants and facilitators engage in active listening and discuss thoughts and ideas that could be helpful.</a:t>
          </a:r>
        </a:p>
      </dsp:txBody>
      <dsp:txXfrm>
        <a:off x="1884147" y="2461254"/>
        <a:ext cx="8172362" cy="163129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A5457B-CDAE-4DEB-AEC8-C82DE2312E37}" type="datetimeFigureOut">
              <a:rPr lang="en-US" smtClean="0"/>
              <a:t>6/15/2026</a:t>
            </a:fld>
            <a:endParaRPr lang="en-US" dirty="0"/>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31430A-4AA4-45C8-AC23-CD6B61C41A4C}" type="slidenum">
              <a:rPr lang="en-US" smtClean="0"/>
              <a:t>‹#›</a:t>
            </a:fld>
            <a:endParaRPr lang="en-US" dirty="0"/>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B78EA-28CE-41D8-9043-90E391E5F567}" type="datetimeFigureOut">
              <a:rPr lang="en-US" noProof="0" smtClean="0"/>
              <a:t>6/15/2026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34D747-9380-41EE-9946-EC9EC0CA5D1E}" type="slidenum">
              <a:rPr lang="en-US" noProof="0" smtClean="0"/>
              <a:t>‹#›</a:t>
            </a:fld>
            <a:endParaRPr lang="en-US" noProof="0" dirty="0"/>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4CA15AFD-4983-47DD-9ED0-D3B27E5A096F}"/>
              </a:ext>
            </a:extLst>
          </p:cNvPr>
          <p:cNvGrpSpPr/>
          <p:nvPr userDrawn="1"/>
        </p:nvGrpSpPr>
        <p:grpSpPr>
          <a:xfrm>
            <a:off x="-1604709" y="-3756"/>
            <a:ext cx="13796710" cy="6861756"/>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761488" y="2395728"/>
            <a:ext cx="7077456" cy="1243584"/>
          </a:xfrm>
        </p:spPr>
        <p:txBody>
          <a:bodyPr vert="horz" lIns="91440" tIns="45720" rIns="91440" bIns="45720" rtlCol="0" anchor="b">
            <a:noAutofit/>
          </a:bodyPr>
          <a:lstStyle>
            <a:lvl1pPr>
              <a:defRPr lang="en-GB" sz="6600" b="1" dirty="0">
                <a:solidFill>
                  <a:schemeClr val="accent2"/>
                </a:solidFill>
                <a:latin typeface="+mj-lt"/>
                <a:ea typeface="Tahoma" panose="020B0604030504040204" pitchFamily="34" charset="0"/>
                <a:cs typeface="Tahoma" panose="020B0604030504040204" pitchFamily="34" charset="0"/>
              </a:defRPr>
            </a:lvl1pPr>
          </a:lstStyle>
          <a:p>
            <a:pPr lvl="0"/>
            <a:r>
              <a:rPr lang="en-US"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761488" y="3721608"/>
            <a:ext cx="7077456" cy="868680"/>
          </a:xfrm>
        </p:spPr>
        <p:txBody>
          <a:bodyPr vert="horz" lIns="91440" tIns="45720" rIns="91440" bIns="45720" rtlCol="0">
            <a:normAutofit/>
          </a:bodyPr>
          <a:lstStyle>
            <a:lvl1pPr marL="0" indent="0">
              <a:buNone/>
              <a:defRPr lang="en-GB" sz="1800" spc="300" dirty="0">
                <a:solidFill>
                  <a:schemeClr val="bg1"/>
                </a:solidFill>
                <a:latin typeface="+mn-lt"/>
                <a:cs typeface="Arial" panose="020B0604020202020204" pitchFamily="34" charset="0"/>
              </a:defRPr>
            </a:lvl1pPr>
          </a:lstStyle>
          <a:p>
            <a:pPr marL="228600" lvl="0" indent="-228600"/>
            <a:r>
              <a:rPr lang="en-US" noProof="0"/>
              <a:t>Click to edit Master subtitle style</a:t>
            </a:r>
          </a:p>
        </p:txBody>
      </p:sp>
    </p:spTree>
    <p:extLst>
      <p:ext uri="{BB962C8B-B14F-4D97-AF65-F5344CB8AC3E}">
        <p14:creationId xmlns:p14="http://schemas.microsoft.com/office/powerpoint/2010/main" val="43695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959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978212"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3222230"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5466248"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7710266"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9954283"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719894"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p:nvPr>
        </p:nvSpPr>
        <p:spPr>
          <a:xfrm>
            <a:off x="2963912"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p:nvPr>
        </p:nvSpPr>
        <p:spPr>
          <a:xfrm>
            <a:off x="5207930"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p:nvPr>
        </p:nvSpPr>
        <p:spPr>
          <a:xfrm>
            <a:off x="7451948"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p:nvPr>
        </p:nvSpPr>
        <p:spPr>
          <a:xfrm>
            <a:off x="9695965"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userDrawn="1"/>
        </p:nvCxnSpPr>
        <p:spPr>
          <a:xfrm>
            <a:off x="1242354"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userDrawn="1"/>
        </p:nvCxnSpPr>
        <p:spPr>
          <a:xfrm>
            <a:off x="3486372"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userDrawn="1"/>
        </p:nvCxnSpPr>
        <p:spPr>
          <a:xfrm>
            <a:off x="5730390"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userDrawn="1"/>
        </p:nvCxnSpPr>
        <p:spPr>
          <a:xfrm>
            <a:off x="7974408"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userDrawn="1"/>
        </p:nvCxnSpPr>
        <p:spPr>
          <a:xfrm>
            <a:off x="10218425"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76266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p:nvPr>
        </p:nvSpPr>
        <p:spPr>
          <a:xfrm>
            <a:off x="4444169"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p:nvPr>
        </p:nvSpPr>
        <p:spPr>
          <a:xfrm>
            <a:off x="834624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Tree>
    <p:extLst>
      <p:ext uri="{BB962C8B-B14F-4D97-AF65-F5344CB8AC3E}">
        <p14:creationId xmlns:p14="http://schemas.microsoft.com/office/powerpoint/2010/main" val="154474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9402006" cy="1463040"/>
          </a:xfrm>
        </p:spPr>
        <p:txBody>
          <a:bodyPr lIns="0" tIns="0" rIns="0" bIns="0">
            <a:noAutofit/>
          </a:bodyPr>
          <a:lstStyle>
            <a:lvl1pPr marL="0" indent="0" algn="l">
              <a:lnSpc>
                <a:spcPct val="100000"/>
              </a:lnSpc>
              <a:spcBef>
                <a:spcPts val="300"/>
              </a:spcBef>
              <a:spcAft>
                <a:spcPts val="3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Tree>
    <p:extLst>
      <p:ext uri="{BB962C8B-B14F-4D97-AF65-F5344CB8AC3E}">
        <p14:creationId xmlns:p14="http://schemas.microsoft.com/office/powerpoint/2010/main" val="2486826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540650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p:nvPr>
        </p:nvSpPr>
        <p:spPr>
          <a:xfrm>
            <a:off x="3964290" y="1444649"/>
            <a:ext cx="7694310" cy="4579079"/>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12989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9">
            <a:extLst>
              <a:ext uri="{FF2B5EF4-FFF2-40B4-BE49-F238E27FC236}">
                <a16:creationId xmlns:a16="http://schemas.microsoft.com/office/drawing/2014/main" id="{07077B00-C1EE-7241-B441-7814F92A7EDF}"/>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0" name="Freeform: Shape 17">
            <a:extLst>
              <a:ext uri="{FF2B5EF4-FFF2-40B4-BE49-F238E27FC236}">
                <a16:creationId xmlns:a16="http://schemas.microsoft.com/office/drawing/2014/main" id="{3A1AEBC4-637E-F64C-9192-69AC4BB26D0C}"/>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Freeform: Shape 11">
            <a:extLst>
              <a:ext uri="{FF2B5EF4-FFF2-40B4-BE49-F238E27FC236}">
                <a16:creationId xmlns:a16="http://schemas.microsoft.com/office/drawing/2014/main" id="{669A7039-C54C-8E46-9A8B-DDB2547D989C}"/>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7">
            <a:extLst>
              <a:ext uri="{FF2B5EF4-FFF2-40B4-BE49-F238E27FC236}">
                <a16:creationId xmlns:a16="http://schemas.microsoft.com/office/drawing/2014/main" id="{4F173B32-87BB-9A40-8C91-4C1EED2B7ABF}"/>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4" name="Group 23">
            <a:extLst>
              <a:ext uri="{FF2B5EF4-FFF2-40B4-BE49-F238E27FC236}">
                <a16:creationId xmlns:a16="http://schemas.microsoft.com/office/drawing/2014/main" id="{4AC87F4E-12B5-1B42-AFD2-4DB39B7645C9}"/>
              </a:ext>
            </a:extLst>
          </p:cNvPr>
          <p:cNvGrpSpPr/>
          <p:nvPr userDrawn="1"/>
        </p:nvGrpSpPr>
        <p:grpSpPr>
          <a:xfrm rot="16200000">
            <a:off x="499388" y="-322655"/>
            <a:ext cx="535531" cy="645309"/>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Freeform: Shape 23">
            <a:extLst>
              <a:ext uri="{FF2B5EF4-FFF2-40B4-BE49-F238E27FC236}">
                <a16:creationId xmlns:a16="http://schemas.microsoft.com/office/drawing/2014/main" id="{CBE3FDC9-67CB-FA42-B127-A36BFF4678BB}"/>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267230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6881966" cy="6858876"/>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5217242" y="2807208"/>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Tree>
    <p:extLst>
      <p:ext uri="{BB962C8B-B14F-4D97-AF65-F5344CB8AC3E}">
        <p14:creationId xmlns:p14="http://schemas.microsoft.com/office/powerpoint/2010/main" val="223638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6360242" y="3429000"/>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
        <p:nvSpPr>
          <p:cNvPr id="35" name="Freeform: Shape 34">
            <a:extLst>
              <a:ext uri="{FF2B5EF4-FFF2-40B4-BE49-F238E27FC236}">
                <a16:creationId xmlns:a16="http://schemas.microsoft.com/office/drawing/2014/main" id="{C024DCDB-C6BF-455E-AAB8-EAF9DAB302A1}"/>
              </a:ext>
            </a:extLst>
          </p:cNvPr>
          <p:cNvSpPr/>
          <p:nvPr userDrawn="1"/>
        </p:nvSpPr>
        <p:spPr>
          <a:xfrm rot="13500000">
            <a:off x="-729899" y="-1215856"/>
            <a:ext cx="6043521" cy="8427077"/>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2" name="Freeform: Shape 31">
            <a:extLst>
              <a:ext uri="{FF2B5EF4-FFF2-40B4-BE49-F238E27FC236}">
                <a16:creationId xmlns:a16="http://schemas.microsoft.com/office/drawing/2014/main" id="{26AFB47A-5D51-4F9C-B01B-977CE5E3C093}"/>
              </a:ext>
            </a:extLst>
          </p:cNvPr>
          <p:cNvSpPr/>
          <p:nvPr userDrawn="1"/>
        </p:nvSpPr>
        <p:spPr>
          <a:xfrm rot="13500000">
            <a:off x="-1145231" y="-2123853"/>
            <a:ext cx="6043521" cy="900888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6997A4FF-7390-4173-8ACD-6CF7145AACEC}"/>
              </a:ext>
            </a:extLst>
          </p:cNvPr>
          <p:cNvSpPr/>
          <p:nvPr userDrawn="1"/>
        </p:nvSpPr>
        <p:spPr>
          <a:xfrm rot="18900000" flipH="1">
            <a:off x="-2681153" y="-465959"/>
            <a:ext cx="8639119" cy="573976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Tree>
    <p:extLst>
      <p:ext uri="{BB962C8B-B14F-4D97-AF65-F5344CB8AC3E}">
        <p14:creationId xmlns:p14="http://schemas.microsoft.com/office/powerpoint/2010/main" val="121851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431651" y="-917359"/>
            <a:ext cx="1532001" cy="1826463"/>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992859" y="-497210"/>
            <a:ext cx="818398" cy="98616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Tree>
    <p:extLst>
      <p:ext uri="{BB962C8B-B14F-4D97-AF65-F5344CB8AC3E}">
        <p14:creationId xmlns:p14="http://schemas.microsoft.com/office/powerpoint/2010/main" val="167519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6" name="Group 25">
            <a:extLst>
              <a:ext uri="{FF2B5EF4-FFF2-40B4-BE49-F238E27FC236}">
                <a16:creationId xmlns:a16="http://schemas.microsoft.com/office/drawing/2014/main" id="{E9318B2B-E019-4078-9EF0-C9D6281AE31B}"/>
              </a:ext>
            </a:extLst>
          </p:cNvPr>
          <p:cNvGrpSpPr/>
          <p:nvPr userDrawn="1"/>
        </p:nvGrpSpPr>
        <p:grpSpPr>
          <a:xfrm>
            <a:off x="9776075" y="2057401"/>
            <a:ext cx="4413559" cy="3934444"/>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sp>
        <p:nvSpPr>
          <p:cNvPr id="29" name="Freeform: Shape 28">
            <a:extLst>
              <a:ext uri="{FF2B5EF4-FFF2-40B4-BE49-F238E27FC236}">
                <a16:creationId xmlns:a16="http://schemas.microsoft.com/office/drawing/2014/main" id="{EE8F5B31-1523-46AE-9455-C33DFC1BDDE0}"/>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5D17048F-C2E1-4775-BC32-50BD6219F89D}"/>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31" name="Group 30">
            <a:extLst>
              <a:ext uri="{FF2B5EF4-FFF2-40B4-BE49-F238E27FC236}">
                <a16:creationId xmlns:a16="http://schemas.microsoft.com/office/drawing/2014/main" id="{EAB002AA-4848-49C8-A834-036F860C79A3}"/>
              </a:ext>
            </a:extLst>
          </p:cNvPr>
          <p:cNvGrpSpPr/>
          <p:nvPr userDrawn="1"/>
        </p:nvGrpSpPr>
        <p:grpSpPr>
          <a:xfrm rot="16200000" flipH="1">
            <a:off x="9913705" y="6257994"/>
            <a:ext cx="1052473" cy="1209445"/>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351147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175316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7457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07370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7" name="Text Placeholder 6">
            <a:extLst>
              <a:ext uri="{FF2B5EF4-FFF2-40B4-BE49-F238E27FC236}">
                <a16:creationId xmlns:a16="http://schemas.microsoft.com/office/drawing/2014/main" id="{7E0C167E-2626-40DB-AACF-D02543E29BB3}"/>
              </a:ext>
            </a:extLst>
          </p:cNvPr>
          <p:cNvSpPr>
            <a:spLocks noGrp="1"/>
          </p:cNvSpPr>
          <p:nvPr>
            <p:ph type="body" sz="quarter" idx="13"/>
          </p:nvPr>
        </p:nvSpPr>
        <p:spPr>
          <a:xfrm>
            <a:off x="1409700" y="1749570"/>
            <a:ext cx="9372600" cy="3358860"/>
          </a:xfrm>
        </p:spPr>
        <p:txBody>
          <a:bodyPr anchor="ctr">
            <a:normAutofit/>
          </a:bodyPr>
          <a:lstStyle>
            <a:lvl1pPr marL="0" indent="0" algn="ctr">
              <a:buNone/>
              <a:defRPr sz="6000">
                <a:solidFill>
                  <a:schemeClr val="bg1"/>
                </a:solidFill>
              </a:defRPr>
            </a:lvl1pPr>
          </a:lstStyle>
          <a:p>
            <a:pPr lvl="0"/>
            <a:r>
              <a:rPr lang="en-US" noProof="0"/>
              <a:t>Click to edit Master text styles</a:t>
            </a:r>
          </a:p>
        </p:txBody>
      </p:sp>
    </p:spTree>
    <p:extLst>
      <p:ext uri="{BB962C8B-B14F-4D97-AF65-F5344CB8AC3E}">
        <p14:creationId xmlns:p14="http://schemas.microsoft.com/office/powerpoint/2010/main" val="290474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p:nvPr>
        </p:nvSpPr>
        <p:spPr>
          <a:xfrm>
            <a:off x="443365" y="1825625"/>
            <a:ext cx="11215235"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3670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p:nvPr>
        </p:nvSpPr>
        <p:spPr>
          <a:xfrm>
            <a:off x="444500" y="1681163"/>
            <a:ext cx="5157787"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p:nvPr>
        </p:nvSpPr>
        <p:spPr>
          <a:xfrm>
            <a:off x="6500812" y="1681163"/>
            <a:ext cx="5157788"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p:nvPr>
        </p:nvSpPr>
        <p:spPr>
          <a:xfrm>
            <a:off x="444500" y="2505075"/>
            <a:ext cx="5157787"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p:nvPr>
        </p:nvSpPr>
        <p:spPr>
          <a:xfrm>
            <a:off x="6475412" y="2505075"/>
            <a:ext cx="5183188"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916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838200" y="365125"/>
            <a:ext cx="108204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838200" y="1825625"/>
            <a:ext cx="108204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11112500" y="6356350"/>
            <a:ext cx="66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3D6C4-4840-40CC-AC84-17E24B3B7BDE}" type="slidenum">
              <a:rPr lang="en-US" noProof="0" smtClean="0"/>
              <a:t>‹#›</a:t>
            </a:fld>
            <a:endParaRPr lang="en-US" noProof="0" dirty="0"/>
          </a:p>
        </p:txBody>
      </p:sp>
      <p:sp>
        <p:nvSpPr>
          <p:cNvPr id="5" name="Rectangle 4">
            <a:extLst>
              <a:ext uri="{FF2B5EF4-FFF2-40B4-BE49-F238E27FC236}">
                <a16:creationId xmlns:a16="http://schemas.microsoft.com/office/drawing/2014/main" id="{7CDDDB7D-9189-9548-A2B9-81DC62C3C1A3}"/>
              </a:ext>
            </a:extLst>
          </p:cNvPr>
          <p:cNvSpPr/>
          <p:nvPr userDrawn="1"/>
        </p:nvSpPr>
        <p:spPr>
          <a:xfrm>
            <a:off x="0" y="1"/>
            <a:ext cx="12192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9">
            <a:extLst>
              <a:ext uri="{FF2B5EF4-FFF2-40B4-BE49-F238E27FC236}">
                <a16:creationId xmlns:a16="http://schemas.microsoft.com/office/drawing/2014/main" id="{096D8877-6B4A-4540-8927-767DD7401718}"/>
              </a:ext>
            </a:extLst>
          </p:cNvPr>
          <p:cNvSpPr/>
          <p:nvPr userDrawn="1"/>
        </p:nvSpPr>
        <p:spPr>
          <a:xfrm>
            <a:off x="0" y="1"/>
            <a:ext cx="12192001" cy="68579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17">
            <a:extLst>
              <a:ext uri="{FF2B5EF4-FFF2-40B4-BE49-F238E27FC236}">
                <a16:creationId xmlns:a16="http://schemas.microsoft.com/office/drawing/2014/main" id="{5AF2E123-FE0F-8541-8E36-5030C450AA7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11">
            <a:extLst>
              <a:ext uri="{FF2B5EF4-FFF2-40B4-BE49-F238E27FC236}">
                <a16:creationId xmlns:a16="http://schemas.microsoft.com/office/drawing/2014/main" id="{E5519D99-3B68-924A-9CD0-14B911711CA8}"/>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7">
            <a:extLst>
              <a:ext uri="{FF2B5EF4-FFF2-40B4-BE49-F238E27FC236}">
                <a16:creationId xmlns:a16="http://schemas.microsoft.com/office/drawing/2014/main" id="{A09E21A9-FBEF-144C-A152-FE484F3C55C1}"/>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le 1">
            <a:extLst>
              <a:ext uri="{FF2B5EF4-FFF2-40B4-BE49-F238E27FC236}">
                <a16:creationId xmlns:a16="http://schemas.microsoft.com/office/drawing/2014/main" id="{70C7F2CB-A8CE-1545-A08D-93592C4BAEEA}"/>
              </a:ext>
            </a:extLst>
          </p:cNvPr>
          <p:cNvSpPr txBox="1">
            <a:spLocks/>
          </p:cNvSpPr>
          <p:nvPr userDrawn="1"/>
        </p:nvSpPr>
        <p:spPr>
          <a:xfrm>
            <a:off x="444500" y="542925"/>
            <a:ext cx="11214100" cy="53553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r>
              <a:rPr lang="en-US" noProof="0" dirty="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userDrawn="1"/>
        </p:nvGrpSpPr>
        <p:grpSpPr>
          <a:xfrm rot="16200000">
            <a:off x="499388" y="-322655"/>
            <a:ext cx="535531" cy="645309"/>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BE1E08A0-195D-694F-947B-986A76FBB93E}"/>
              </a:ext>
            </a:extLst>
          </p:cNvPr>
          <p:cNvGrpSpPr/>
          <p:nvPr userDrawn="1"/>
        </p:nvGrpSpPr>
        <p:grpSpPr>
          <a:xfrm>
            <a:off x="-1" y="1357409"/>
            <a:ext cx="12192001" cy="484632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Freeform: Shape 23">
            <a:extLst>
              <a:ext uri="{FF2B5EF4-FFF2-40B4-BE49-F238E27FC236}">
                <a16:creationId xmlns:a16="http://schemas.microsoft.com/office/drawing/2014/main" id="{A587DEFD-D470-4142-8E0D-A71DDB147C92}"/>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userDrawn="1"/>
        </p:nvSpPr>
        <p:spPr>
          <a:xfrm>
            <a:off x="11252200" y="6315075"/>
            <a:ext cx="406400" cy="365125"/>
          </a:xfrm>
          <a:prstGeom prst="rect">
            <a:avLst/>
          </a:prstGeom>
        </p:spPr>
        <p:txBody>
          <a:bodyPr/>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6660933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6" r:id="rId4"/>
    <p:sldLayoutId id="2147483654" r:id="rId5"/>
    <p:sldLayoutId id="2147483661" r:id="rId6"/>
    <p:sldLayoutId id="2147483677" r:id="rId7"/>
    <p:sldLayoutId id="2147483674" r:id="rId8"/>
    <p:sldLayoutId id="2147483665" r:id="rId9"/>
    <p:sldLayoutId id="2147483673" r:id="rId10"/>
    <p:sldLayoutId id="2147483662" r:id="rId11"/>
    <p:sldLayoutId id="2147483663" r:id="rId12"/>
    <p:sldLayoutId id="2147483664" r:id="rId13"/>
    <p:sldLayoutId id="2147483675" r:id="rId14"/>
    <p:sldLayoutId id="2147483676" r:id="rId15"/>
    <p:sldLayoutId id="2147483672" r:id="rId16"/>
    <p:sldLayoutId id="2147483667" r:id="rId17"/>
    <p:sldLayoutId id="2147483668"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awbinstitute.org/project/business-environment-solutions-summit/" TargetMode="External"/><Relationship Id="rId2" Type="http://schemas.openxmlformats.org/officeDocument/2006/relationships/hyperlink" Target="https://www.nwmmsdc.org/business-conference/" TargetMode="External"/><Relationship Id="rId1" Type="http://schemas.openxmlformats.org/officeDocument/2006/relationships/slideLayout" Target="../slideLayouts/slideLayout3.xml"/><Relationship Id="rId6" Type="http://schemas.openxmlformats.org/officeDocument/2006/relationships/hyperlink" Target="https://www.eventbrite.com/e/business-brunch-expo-equity-to-ownership-registration-1984398122202?aff=oddtdtcreator" TargetMode="External"/><Relationship Id="rId5" Type="http://schemas.openxmlformats.org/officeDocument/2006/relationships/hyperlink" Target="https://www.ruddsrubb.org/event-details/5th-annual-black-business-leadership-conference-2026-1-3" TargetMode="External"/><Relationship Id="rId4" Type="http://schemas.openxmlformats.org/officeDocument/2006/relationships/hyperlink" Target="https://forms.gle/pktR8H1JAZnhoZru9"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des.wa.gov/about/committees-groups/procurement-inclusion-and-equity-pie-program" TargetMode="External"/><Relationship Id="rId2" Type="http://schemas.openxmlformats.org/officeDocument/2006/relationships/image" Target="../media/image2.jpg"/><Relationship Id="rId1" Type="http://schemas.openxmlformats.org/officeDocument/2006/relationships/slideLayout" Target="../slideLayouts/slideLayout12.xml"/><Relationship Id="rId4" Type="http://schemas.openxmlformats.org/officeDocument/2006/relationships/hyperlink" Target="https://des.wa.gov/about/agency-overview/initiatives/supplier-diversity-state-contracts/public-works-business-diversity-program" TargetMode="Externa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vendor.interstatebridge.org/Login"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washingtonapex.ecenterdirect.com/events/855451" TargetMode="External"/><Relationship Id="rId2" Type="http://schemas.openxmlformats.org/officeDocument/2006/relationships/hyperlink" Target="https://vendor.interstatebridge.org/" TargetMode="Externa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hyperlink" Target="https://washingtonapex.ecenterdirect.com/events/855452" TargetMode="External"/><Relationship Id="rId2" Type="http://schemas.openxmlformats.org/officeDocument/2006/relationships/hyperlink" Target="https://omwbe.wa.gov/about/events/save-date-central-regional-contracting-forum"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hyperlink" Target="https://hosting.portseattle.org/sops/#/Solicitations" TargetMode="External"/><Relationship Id="rId3" Type="http://schemas.openxmlformats.org/officeDocument/2006/relationships/hyperlink" Target="https://wsdot.wa.gov/business-wsdot/contracts/search-contracting-opportunities" TargetMode="External"/><Relationship Id="rId7" Type="http://schemas.openxmlformats.org/officeDocument/2006/relationships/hyperlink" Target="https://lp.constantcontactpages.com/ev/reg/e3qkget?source_id=99eba0cb-45bc-4e07-b4f6-3c971fb992f3&amp;source_type=em&amp;c=GGlR_3dJ2kTGq72sox0Iolzfa44GoIRpd2RwgArVIwmV_bFgDt6XMw==" TargetMode="External"/><Relationship Id="rId2" Type="http://schemas.openxmlformats.org/officeDocument/2006/relationships/hyperlink" Target="https://apps.des.wa.gov/DESContracts/Home/PlannedProcurement" TargetMode="External"/><Relationship Id="rId1" Type="http://schemas.openxmlformats.org/officeDocument/2006/relationships/slideLayout" Target="../slideLayouts/slideLayout8.xml"/><Relationship Id="rId6" Type="http://schemas.openxmlformats.org/officeDocument/2006/relationships/hyperlink" Target="mailto:nguerrero@kraemerna.com" TargetMode="External"/><Relationship Id="rId5" Type="http://schemas.openxmlformats.org/officeDocument/2006/relationships/hyperlink" Target="https://kraemerscarsellasr167.com/" TargetMode="External"/><Relationship Id="rId4" Type="http://schemas.openxmlformats.org/officeDocument/2006/relationships/hyperlink" Target="https://wsdot.wa.gov/construction-planning/search-projects/sr-167-completion-projec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a:xfrm>
            <a:off x="640080" y="2395728"/>
            <a:ext cx="10801350" cy="1243584"/>
          </a:xfrm>
        </p:spPr>
        <p:txBody>
          <a:bodyPr/>
          <a:lstStyle/>
          <a:p>
            <a:r>
              <a:rPr lang="en-US" sz="5400" dirty="0">
                <a:solidFill>
                  <a:schemeClr val="bg1"/>
                </a:solidFill>
              </a:rPr>
              <a:t>Washington-Oregon Community Networking Group</a:t>
            </a:r>
          </a:p>
        </p:txBody>
      </p:sp>
      <p:sp>
        <p:nvSpPr>
          <p:cNvPr id="3" name="Subtitle 2">
            <a:extLst>
              <a:ext uri="{FF2B5EF4-FFF2-40B4-BE49-F238E27FC236}">
                <a16:creationId xmlns:a16="http://schemas.microsoft.com/office/drawing/2014/main" id="{0D537F64-4C96-4AA8-BB21-E8053A3186DD}"/>
              </a:ext>
            </a:extLst>
          </p:cNvPr>
          <p:cNvSpPr>
            <a:spLocks noGrp="1"/>
          </p:cNvSpPr>
          <p:nvPr>
            <p:ph type="subTitle" idx="1"/>
          </p:nvPr>
        </p:nvSpPr>
        <p:spPr>
          <a:xfrm>
            <a:off x="742950" y="4030218"/>
            <a:ext cx="10149840" cy="868680"/>
          </a:xfrm>
        </p:spPr>
        <p:txBody>
          <a:bodyPr>
            <a:noAutofit/>
          </a:bodyPr>
          <a:lstStyle/>
          <a:p>
            <a:pPr marL="0" indent="0">
              <a:buNone/>
            </a:pPr>
            <a:r>
              <a:rPr lang="en-US" sz="2000" dirty="0">
                <a:solidFill>
                  <a:srgbClr val="63B7C6"/>
                </a:solidFill>
              </a:rPr>
              <a:t>Developing new business opportunities in Washington and Oregon</a:t>
            </a:r>
          </a:p>
        </p:txBody>
      </p:sp>
      <p:sp>
        <p:nvSpPr>
          <p:cNvPr id="4" name="TextBox 3">
            <a:extLst>
              <a:ext uri="{FF2B5EF4-FFF2-40B4-BE49-F238E27FC236}">
                <a16:creationId xmlns:a16="http://schemas.microsoft.com/office/drawing/2014/main" id="{D590E877-392C-D1F5-2F01-A4FF0D096661}"/>
              </a:ext>
            </a:extLst>
          </p:cNvPr>
          <p:cNvSpPr txBox="1"/>
          <p:nvPr/>
        </p:nvSpPr>
        <p:spPr>
          <a:xfrm>
            <a:off x="971549" y="5046202"/>
            <a:ext cx="4221887" cy="1015663"/>
          </a:xfrm>
          <a:prstGeom prst="rect">
            <a:avLst/>
          </a:prstGeom>
          <a:noFill/>
        </p:spPr>
        <p:txBody>
          <a:bodyPr wrap="square" rtlCol="0">
            <a:spAutoFit/>
          </a:bodyPr>
          <a:lstStyle/>
          <a:p>
            <a:r>
              <a:rPr lang="en-US" sz="2000" dirty="0">
                <a:solidFill>
                  <a:schemeClr val="bg1"/>
                </a:solidFill>
              </a:rPr>
              <a:t>Monthly Meeting </a:t>
            </a:r>
          </a:p>
          <a:p>
            <a:r>
              <a:rPr lang="en-US" sz="2000" dirty="0">
                <a:solidFill>
                  <a:schemeClr val="bg1"/>
                </a:solidFill>
              </a:rPr>
              <a:t>Monday, June 15, 2026</a:t>
            </a:r>
          </a:p>
          <a:p>
            <a:r>
              <a:rPr lang="en-US" sz="2000" dirty="0">
                <a:solidFill>
                  <a:schemeClr val="bg1"/>
                </a:solidFill>
              </a:rPr>
              <a:t>12:00 pm – 1:00 pm Pacific Time</a:t>
            </a:r>
          </a:p>
        </p:txBody>
      </p:sp>
    </p:spTree>
    <p:extLst>
      <p:ext uri="{BB962C8B-B14F-4D97-AF65-F5344CB8AC3E}">
        <p14:creationId xmlns:p14="http://schemas.microsoft.com/office/powerpoint/2010/main" val="39469345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75A43-098A-D665-15EC-2964D9595B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919E4A-E9FB-6BB8-A67C-D7847DC43C6E}"/>
              </a:ext>
            </a:extLst>
          </p:cNvPr>
          <p:cNvSpPr>
            <a:spLocks noGrp="1"/>
          </p:cNvSpPr>
          <p:nvPr>
            <p:ph type="title"/>
          </p:nvPr>
        </p:nvSpPr>
        <p:spPr>
          <a:xfrm>
            <a:off x="444500" y="542925"/>
            <a:ext cx="11214100" cy="535531"/>
          </a:xfrm>
        </p:spPr>
        <p:txBody>
          <a:bodyPr/>
          <a:lstStyle/>
          <a:p>
            <a:pPr>
              <a:spcBef>
                <a:spcPts val="1000"/>
              </a:spcBef>
              <a:buClr>
                <a:schemeClr val="accent2"/>
              </a:buClr>
            </a:pPr>
            <a:r>
              <a:rPr lang="en-US" dirty="0"/>
              <a:t>Parks Tacoma: MOSAIC – Community Connections Funding</a:t>
            </a:r>
          </a:p>
        </p:txBody>
      </p:sp>
      <p:sp>
        <p:nvSpPr>
          <p:cNvPr id="3" name="Slide Number Placeholder 2">
            <a:extLst>
              <a:ext uri="{FF2B5EF4-FFF2-40B4-BE49-F238E27FC236}">
                <a16:creationId xmlns:a16="http://schemas.microsoft.com/office/drawing/2014/main" id="{ABA49A79-C477-421B-8E97-D69E76D45B6B}"/>
              </a:ext>
            </a:extLst>
          </p:cNvPr>
          <p:cNvSpPr>
            <a:spLocks noGrp="1"/>
          </p:cNvSpPr>
          <p:nvPr>
            <p:ph type="sldNum" sz="quarter" idx="12"/>
          </p:nvPr>
        </p:nvSpPr>
        <p:spPr/>
        <p:txBody>
          <a:bodyPr/>
          <a:lstStyle/>
          <a:p>
            <a:fld id="{C263D6C4-4840-40CC-AC84-17E24B3B7BDE}" type="slidenum">
              <a:rPr lang="en-US" noProof="0" smtClean="0"/>
              <a:pPr/>
              <a:t>10</a:t>
            </a:fld>
            <a:endParaRPr lang="en-US" noProof="0" dirty="0"/>
          </a:p>
        </p:txBody>
      </p:sp>
      <p:sp>
        <p:nvSpPr>
          <p:cNvPr id="4" name="Content Placeholder 3">
            <a:extLst>
              <a:ext uri="{FF2B5EF4-FFF2-40B4-BE49-F238E27FC236}">
                <a16:creationId xmlns:a16="http://schemas.microsoft.com/office/drawing/2014/main" id="{DCB89356-0F2A-5A7C-0A92-32DA789D4F6E}"/>
              </a:ext>
            </a:extLst>
          </p:cNvPr>
          <p:cNvSpPr>
            <a:spLocks noGrp="1"/>
          </p:cNvSpPr>
          <p:nvPr>
            <p:ph idx="1"/>
          </p:nvPr>
        </p:nvSpPr>
        <p:spPr>
          <a:xfrm>
            <a:off x="356268" y="1253331"/>
            <a:ext cx="11659268" cy="4351338"/>
          </a:xfrm>
        </p:spPr>
        <p:txBody>
          <a:bodyPr>
            <a:noAutofit/>
          </a:bodyPr>
          <a:lstStyle/>
          <a:p>
            <a:pPr marL="0" indent="0">
              <a:buNone/>
            </a:pPr>
            <a:r>
              <a:rPr lang="en-US" sz="1400" dirty="0"/>
              <a:t>Interested parties are expected to submit the following information below (not to exceed 4 pages) and must be emailed as a PDF to the Parks Tacoma Special Events Supervisor at: ryan.schroeder@parkstacoma.gov. Packets must include: Organization or Company name, email address, point of contact, phone number, and mailing address. District reserves the right to interview or meet with organization prior to selection or issuance of contract. The District requires the following information for evaluation:</a:t>
            </a:r>
          </a:p>
          <a:p>
            <a:pPr>
              <a:buFont typeface="+mj-lt"/>
              <a:buAutoNum type="arabicPeriod"/>
            </a:pPr>
            <a:r>
              <a:rPr lang="en-US" sz="1400" dirty="0"/>
              <a:t>Organization Summary</a:t>
            </a:r>
          </a:p>
          <a:p>
            <a:pPr lvl="1"/>
            <a:r>
              <a:rPr lang="en-US" sz="1400" dirty="0"/>
              <a:t>Years of Operation</a:t>
            </a:r>
          </a:p>
          <a:p>
            <a:pPr lvl="1"/>
            <a:r>
              <a:rPr lang="en-US" sz="1400" dirty="0"/>
              <a:t>Experience producing events</a:t>
            </a:r>
          </a:p>
          <a:p>
            <a:pPr>
              <a:buFont typeface="+mj-lt"/>
              <a:buAutoNum type="arabicPeriod"/>
            </a:pPr>
            <a:r>
              <a:rPr lang="en-US" sz="1400" dirty="0"/>
              <a:t>Program Summary</a:t>
            </a:r>
          </a:p>
          <a:p>
            <a:pPr lvl="1"/>
            <a:r>
              <a:rPr lang="en-US" sz="1400" dirty="0"/>
              <a:t>Description of event proposal, with specifics to engagement with either youth or senior audiences, and the event’s participation in a greater framework of community-led cultural festivals.</a:t>
            </a:r>
          </a:p>
          <a:p>
            <a:pPr lvl="1"/>
            <a:r>
              <a:rPr lang="en-US" sz="1400" dirty="0"/>
              <a:t>Number of potential attendees the proposal can serve, and the budget required to meet those numbers.</a:t>
            </a:r>
          </a:p>
          <a:p>
            <a:pPr>
              <a:buFont typeface="+mj-lt"/>
              <a:buAutoNum type="arabicPeriod"/>
            </a:pPr>
            <a:r>
              <a:rPr lang="en-US" sz="1400" dirty="0"/>
              <a:t>Full Event Budget</a:t>
            </a:r>
          </a:p>
          <a:p>
            <a:pPr>
              <a:buFont typeface="+mj-lt"/>
              <a:buAutoNum type="arabicPeriod"/>
            </a:pPr>
            <a:r>
              <a:rPr lang="en-US" sz="1400" dirty="0"/>
              <a:t>Key Staff/Volunteer Qualifications</a:t>
            </a:r>
          </a:p>
          <a:p>
            <a:pPr>
              <a:buFont typeface="+mj-lt"/>
              <a:buAutoNum type="arabicPeriod"/>
            </a:pPr>
            <a:r>
              <a:rPr lang="en-US" sz="1400" dirty="0"/>
              <a:t>List of Previous Customers or Clients (Private Entities or Public Agencies)</a:t>
            </a:r>
          </a:p>
          <a:p>
            <a:pPr lvl="1"/>
            <a:r>
              <a:rPr lang="en-US" sz="1400" dirty="0"/>
              <a:t>References, reviews</a:t>
            </a:r>
          </a:p>
          <a:p>
            <a:pPr lvl="1"/>
            <a:r>
              <a:rPr lang="en-US" sz="1400" dirty="0"/>
              <a:t>Open or closed BBB reports (if applicable)</a:t>
            </a:r>
          </a:p>
          <a:p>
            <a:pPr>
              <a:buFont typeface="+mj-lt"/>
              <a:buAutoNum type="arabicPeriod"/>
            </a:pPr>
            <a:r>
              <a:rPr lang="en-US" sz="1400" dirty="0"/>
              <a:t>Servicing Age Group(s)</a:t>
            </a:r>
          </a:p>
          <a:p>
            <a:pPr>
              <a:buFont typeface="+mj-lt"/>
              <a:buAutoNum type="arabicPeriod"/>
            </a:pPr>
            <a:r>
              <a:rPr lang="en-US" sz="1400" dirty="0"/>
              <a:t>Proposed Programming Location, Time and Day</a:t>
            </a:r>
          </a:p>
          <a:p>
            <a:pPr marL="0" indent="0">
              <a:buNone/>
            </a:pPr>
            <a:r>
              <a:rPr lang="en-US" sz="1400" dirty="0"/>
              <a:t>P2026-04 Mosaic: Community Connections Funding. </a:t>
            </a:r>
            <a:r>
              <a:rPr lang="en-US" sz="1400" b="1" dirty="0"/>
              <a:t>This solicitation is open until June 30, 2026. However, proposals submitted by April 5, 2026 will be given priority.</a:t>
            </a:r>
          </a:p>
        </p:txBody>
      </p:sp>
    </p:spTree>
    <p:extLst>
      <p:ext uri="{BB962C8B-B14F-4D97-AF65-F5344CB8AC3E}">
        <p14:creationId xmlns:p14="http://schemas.microsoft.com/office/powerpoint/2010/main" val="771148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715F-9AAD-C645-1686-A54A50C437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F7324-0D67-4B19-63EB-C480BEA61C52}"/>
              </a:ext>
            </a:extLst>
          </p:cNvPr>
          <p:cNvSpPr>
            <a:spLocks noGrp="1"/>
          </p:cNvSpPr>
          <p:nvPr>
            <p:ph type="title"/>
          </p:nvPr>
        </p:nvSpPr>
        <p:spPr>
          <a:xfrm>
            <a:off x="444500" y="542925"/>
            <a:ext cx="11214100" cy="978729"/>
          </a:xfrm>
        </p:spPr>
        <p:txBody>
          <a:bodyPr/>
          <a:lstStyle/>
          <a:p>
            <a:pPr>
              <a:spcBef>
                <a:spcPts val="1000"/>
              </a:spcBef>
              <a:buClr>
                <a:schemeClr val="accent2"/>
              </a:buClr>
            </a:pPr>
            <a:r>
              <a:rPr lang="en-US" dirty="0"/>
              <a:t>Skanska: Vancouver Public Works Operations Campus – </a:t>
            </a:r>
            <a:br>
              <a:rPr lang="en-US" dirty="0"/>
            </a:br>
            <a:r>
              <a:rPr lang="en-US" dirty="0" err="1"/>
              <a:t>MACC</a:t>
            </a:r>
            <a:r>
              <a:rPr lang="en-US" dirty="0"/>
              <a:t> 07</a:t>
            </a:r>
          </a:p>
        </p:txBody>
      </p:sp>
      <p:sp>
        <p:nvSpPr>
          <p:cNvPr id="3" name="Slide Number Placeholder 2">
            <a:extLst>
              <a:ext uri="{FF2B5EF4-FFF2-40B4-BE49-F238E27FC236}">
                <a16:creationId xmlns:a16="http://schemas.microsoft.com/office/drawing/2014/main" id="{1AB0359B-0404-EFC8-61AB-1511475E6836}"/>
              </a:ext>
            </a:extLst>
          </p:cNvPr>
          <p:cNvSpPr>
            <a:spLocks noGrp="1"/>
          </p:cNvSpPr>
          <p:nvPr>
            <p:ph type="sldNum" sz="quarter" idx="12"/>
          </p:nvPr>
        </p:nvSpPr>
        <p:spPr/>
        <p:txBody>
          <a:bodyPr/>
          <a:lstStyle/>
          <a:p>
            <a:fld id="{C263D6C4-4840-40CC-AC84-17E24B3B7BDE}" type="slidenum">
              <a:rPr lang="en-US" noProof="0" smtClean="0"/>
              <a:pPr/>
              <a:t>11</a:t>
            </a:fld>
            <a:endParaRPr lang="en-US" noProof="0" dirty="0"/>
          </a:p>
        </p:txBody>
      </p:sp>
      <p:sp>
        <p:nvSpPr>
          <p:cNvPr id="4" name="Content Placeholder 3">
            <a:extLst>
              <a:ext uri="{FF2B5EF4-FFF2-40B4-BE49-F238E27FC236}">
                <a16:creationId xmlns:a16="http://schemas.microsoft.com/office/drawing/2014/main" id="{D4474530-36D7-6BA1-1D16-7902E9E97DB7}"/>
              </a:ext>
            </a:extLst>
          </p:cNvPr>
          <p:cNvSpPr>
            <a:spLocks noGrp="1"/>
          </p:cNvSpPr>
          <p:nvPr>
            <p:ph idx="1"/>
          </p:nvPr>
        </p:nvSpPr>
        <p:spPr>
          <a:xfrm>
            <a:off x="443366" y="1825625"/>
            <a:ext cx="4216866" cy="4351338"/>
          </a:xfrm>
        </p:spPr>
        <p:txBody>
          <a:bodyPr>
            <a:normAutofit fontScale="62500" lnSpcReduction="20000"/>
          </a:bodyPr>
          <a:lstStyle/>
          <a:p>
            <a:pPr marL="0" indent="0">
              <a:buNone/>
            </a:pPr>
            <a:r>
              <a:rPr lang="en-US" dirty="0"/>
              <a:t>Vancouver Public Works Operations Campus - MACC 07</a:t>
            </a:r>
          </a:p>
          <a:p>
            <a:pPr marL="0" indent="0">
              <a:buNone/>
            </a:pPr>
            <a:r>
              <a:rPr lang="en-US" b="1" dirty="0"/>
              <a:t>Description</a:t>
            </a:r>
          </a:p>
          <a:p>
            <a:pPr marL="0" indent="0">
              <a:buNone/>
            </a:pPr>
            <a:r>
              <a:rPr lang="en-US" u="sng" dirty="0"/>
              <a:t>Invitation to Bid </a:t>
            </a:r>
            <a:r>
              <a:rPr lang="en-US" i="1" dirty="0"/>
              <a:t>City of Vancouver – Public Works Operations Campus: MACC 07 Bid Packages:</a:t>
            </a:r>
            <a:endParaRPr lang="en-US" dirty="0"/>
          </a:p>
          <a:p>
            <a:pPr marL="0" indent="0">
              <a:buNone/>
            </a:pPr>
            <a:br>
              <a:rPr lang="en-US" dirty="0"/>
            </a:br>
            <a:endParaRPr lang="en-US" dirty="0"/>
          </a:p>
          <a:p>
            <a:pPr marL="0" indent="0">
              <a:buNone/>
            </a:pPr>
            <a:r>
              <a:rPr lang="en-US" b="1" dirty="0"/>
              <a:t>BP 03B – Superstructures</a:t>
            </a:r>
            <a:endParaRPr lang="en-US" dirty="0"/>
          </a:p>
          <a:p>
            <a:pPr marL="0" indent="0">
              <a:buNone/>
            </a:pPr>
            <a:r>
              <a:rPr lang="en-US" b="1" dirty="0"/>
              <a:t>BP 22A - </a:t>
            </a:r>
            <a:r>
              <a:rPr lang="en-US" b="1" dirty="0" err="1"/>
              <a:t>Underslab</a:t>
            </a:r>
            <a:r>
              <a:rPr lang="en-US" b="1" dirty="0"/>
              <a:t> Mechanical and Plumbing</a:t>
            </a:r>
            <a:endParaRPr lang="en-US" dirty="0"/>
          </a:p>
          <a:p>
            <a:pPr marL="0" indent="0">
              <a:buNone/>
            </a:pPr>
            <a:r>
              <a:rPr lang="en-US" b="1" dirty="0"/>
              <a:t>BP 31D – Final Sitework and Utilities</a:t>
            </a:r>
            <a:br>
              <a:rPr lang="en-US" dirty="0"/>
            </a:br>
            <a:endParaRPr lang="en-US" dirty="0"/>
          </a:p>
          <a:p>
            <a:pPr marL="0" indent="0">
              <a:buNone/>
            </a:pPr>
            <a:r>
              <a:rPr lang="en-US" b="1" dirty="0"/>
              <a:t>Skanska intends to submit a bid for BP 03B Superstructure</a:t>
            </a:r>
            <a:br>
              <a:rPr lang="en-US" dirty="0"/>
            </a:br>
            <a:endParaRPr lang="en-US" dirty="0"/>
          </a:p>
          <a:p>
            <a:endParaRPr lang="en-US" dirty="0"/>
          </a:p>
        </p:txBody>
      </p:sp>
      <p:sp>
        <p:nvSpPr>
          <p:cNvPr id="5" name="TextBox 4">
            <a:extLst>
              <a:ext uri="{FF2B5EF4-FFF2-40B4-BE49-F238E27FC236}">
                <a16:creationId xmlns:a16="http://schemas.microsoft.com/office/drawing/2014/main" id="{544ED696-0444-863D-BEDA-72B8DBE3EA09}"/>
              </a:ext>
            </a:extLst>
          </p:cNvPr>
          <p:cNvSpPr txBox="1"/>
          <p:nvPr/>
        </p:nvSpPr>
        <p:spPr>
          <a:xfrm>
            <a:off x="5093369" y="1693148"/>
            <a:ext cx="5943600" cy="4801314"/>
          </a:xfrm>
          <a:prstGeom prst="rect">
            <a:avLst/>
          </a:prstGeom>
          <a:noFill/>
        </p:spPr>
        <p:txBody>
          <a:bodyPr wrap="square" rtlCol="0">
            <a:spAutoFit/>
          </a:bodyPr>
          <a:lstStyle/>
          <a:p>
            <a:r>
              <a:rPr lang="en-US" sz="1600" b="1" i="1" u="sng" dirty="0">
                <a:solidFill>
                  <a:schemeClr val="bg1"/>
                </a:solidFill>
              </a:rPr>
              <a:t>Sealed bids</a:t>
            </a:r>
            <a:r>
              <a:rPr lang="en-US" sz="1600" dirty="0">
                <a:solidFill>
                  <a:schemeClr val="bg1"/>
                </a:solidFill>
              </a:rPr>
              <a:t> will be received by the City of Vancouver for construction subcontracts to the GC/CM Contract between Skanska U.S.A. Building, Inc. and the City of Vancouver for the above listed Scopes of Work. Deliver sealed bids to:</a:t>
            </a:r>
          </a:p>
          <a:p>
            <a:endParaRPr lang="en-US" sz="1600" dirty="0">
              <a:solidFill>
                <a:schemeClr val="bg1"/>
              </a:solidFill>
            </a:endParaRPr>
          </a:p>
          <a:p>
            <a:r>
              <a:rPr lang="en-US" sz="1600" b="1" dirty="0">
                <a:solidFill>
                  <a:schemeClr val="bg1"/>
                </a:solidFill>
              </a:rPr>
              <a:t>City of Vancouver – City Hall</a:t>
            </a:r>
            <a:endParaRPr lang="en-US" sz="1600" dirty="0">
              <a:solidFill>
                <a:schemeClr val="bg1"/>
              </a:solidFill>
            </a:endParaRPr>
          </a:p>
          <a:p>
            <a:r>
              <a:rPr lang="en-US" sz="1600" b="1" dirty="0">
                <a:solidFill>
                  <a:schemeClr val="bg1"/>
                </a:solidFill>
              </a:rPr>
              <a:t>415 W 6th St.</a:t>
            </a:r>
            <a:endParaRPr lang="en-US" sz="1600" dirty="0">
              <a:solidFill>
                <a:schemeClr val="bg1"/>
              </a:solidFill>
            </a:endParaRPr>
          </a:p>
          <a:p>
            <a:r>
              <a:rPr lang="en-US" sz="1600" b="1" dirty="0">
                <a:solidFill>
                  <a:schemeClr val="bg1"/>
                </a:solidFill>
              </a:rPr>
              <a:t>Vancouver, WA 98662</a:t>
            </a:r>
            <a:endParaRPr lang="en-US" sz="1600" dirty="0">
              <a:solidFill>
                <a:schemeClr val="bg1"/>
              </a:solidFill>
            </a:endParaRPr>
          </a:p>
          <a:p>
            <a:r>
              <a:rPr lang="en-US" sz="1600" b="1" dirty="0">
                <a:solidFill>
                  <a:schemeClr val="bg1"/>
                </a:solidFill>
              </a:rPr>
              <a:t>Attention:</a:t>
            </a:r>
            <a:r>
              <a:rPr lang="en-US" sz="1600" dirty="0">
                <a:solidFill>
                  <a:schemeClr val="bg1"/>
                </a:solidFill>
              </a:rPr>
              <a:t> </a:t>
            </a:r>
            <a:r>
              <a:rPr lang="en-US" sz="1600" b="1" dirty="0">
                <a:solidFill>
                  <a:schemeClr val="bg1"/>
                </a:solidFill>
              </a:rPr>
              <a:t>Anna Vogel, City of Vancouver, Procurement Manager</a:t>
            </a:r>
            <a:endParaRPr lang="en-US" sz="1600" dirty="0">
              <a:solidFill>
                <a:schemeClr val="bg1"/>
              </a:solidFill>
            </a:endParaRPr>
          </a:p>
          <a:p>
            <a:endParaRPr lang="en-US" sz="1600" dirty="0">
              <a:solidFill>
                <a:schemeClr val="bg1"/>
              </a:solidFill>
            </a:endParaRPr>
          </a:p>
          <a:p>
            <a:r>
              <a:rPr lang="en-US" sz="1600" b="1" dirty="0">
                <a:solidFill>
                  <a:schemeClr val="bg1"/>
                </a:solidFill>
              </a:rPr>
              <a:t>Bids may be mailed to the address below and must arrive prior to the bid date and time.</a:t>
            </a:r>
            <a:endParaRPr lang="en-US" sz="1600" dirty="0">
              <a:solidFill>
                <a:schemeClr val="bg1"/>
              </a:solidFill>
            </a:endParaRPr>
          </a:p>
          <a:p>
            <a:endParaRPr lang="en-US" sz="1600" dirty="0">
              <a:solidFill>
                <a:schemeClr val="bg1"/>
              </a:solidFill>
            </a:endParaRPr>
          </a:p>
          <a:p>
            <a:r>
              <a:rPr lang="en-US" sz="1600" b="1" dirty="0">
                <a:solidFill>
                  <a:schemeClr val="bg1"/>
                </a:solidFill>
              </a:rPr>
              <a:t>Attn: Anna Vogel</a:t>
            </a:r>
            <a:endParaRPr lang="en-US" sz="1600" dirty="0">
              <a:solidFill>
                <a:schemeClr val="bg1"/>
              </a:solidFill>
            </a:endParaRPr>
          </a:p>
          <a:p>
            <a:r>
              <a:rPr lang="en-US" sz="1600" b="1" dirty="0">
                <a:solidFill>
                  <a:schemeClr val="bg1"/>
                </a:solidFill>
              </a:rPr>
              <a:t>City of Vancouver</a:t>
            </a:r>
            <a:endParaRPr lang="en-US" sz="1600" dirty="0">
              <a:solidFill>
                <a:schemeClr val="bg1"/>
              </a:solidFill>
            </a:endParaRPr>
          </a:p>
          <a:p>
            <a:r>
              <a:rPr lang="en-US" sz="1600" b="1" dirty="0">
                <a:solidFill>
                  <a:schemeClr val="bg1"/>
                </a:solidFill>
              </a:rPr>
              <a:t>Procurement Department</a:t>
            </a:r>
            <a:endParaRPr lang="en-US" sz="1600" dirty="0">
              <a:solidFill>
                <a:schemeClr val="bg1"/>
              </a:solidFill>
            </a:endParaRPr>
          </a:p>
          <a:p>
            <a:r>
              <a:rPr lang="en-US" sz="1600" b="1" dirty="0">
                <a:solidFill>
                  <a:schemeClr val="bg1"/>
                </a:solidFill>
              </a:rPr>
              <a:t>P.O. Box 1995 • Vancouver, WA 98668-1995</a:t>
            </a:r>
            <a:endParaRPr lang="en-US" sz="1600" dirty="0">
              <a:solidFill>
                <a:schemeClr val="bg1"/>
              </a:solidFill>
            </a:endParaRPr>
          </a:p>
          <a:p>
            <a:endParaRPr lang="en-US" dirty="0"/>
          </a:p>
        </p:txBody>
      </p:sp>
    </p:spTree>
    <p:extLst>
      <p:ext uri="{BB962C8B-B14F-4D97-AF65-F5344CB8AC3E}">
        <p14:creationId xmlns:p14="http://schemas.microsoft.com/office/powerpoint/2010/main" val="3128702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E7BFF-9D4D-55BA-3A4C-2B09A86918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DDB869-C04D-6F55-F7A1-3BB0D0084F4B}"/>
              </a:ext>
            </a:extLst>
          </p:cNvPr>
          <p:cNvSpPr>
            <a:spLocks noGrp="1"/>
          </p:cNvSpPr>
          <p:nvPr>
            <p:ph type="title"/>
          </p:nvPr>
        </p:nvSpPr>
        <p:spPr>
          <a:xfrm>
            <a:off x="444500" y="542925"/>
            <a:ext cx="11214100" cy="978729"/>
          </a:xfrm>
        </p:spPr>
        <p:txBody>
          <a:bodyPr/>
          <a:lstStyle/>
          <a:p>
            <a:pPr>
              <a:spcBef>
                <a:spcPts val="1000"/>
              </a:spcBef>
              <a:buClr>
                <a:schemeClr val="accent2"/>
              </a:buClr>
            </a:pPr>
            <a:r>
              <a:rPr lang="en-US" dirty="0"/>
              <a:t>Skanska: Vancouver Public Works Operations Campus – </a:t>
            </a:r>
            <a:br>
              <a:rPr lang="en-US" dirty="0"/>
            </a:br>
            <a:r>
              <a:rPr lang="en-US" dirty="0" err="1"/>
              <a:t>MACC</a:t>
            </a:r>
            <a:r>
              <a:rPr lang="en-US" dirty="0"/>
              <a:t> 07</a:t>
            </a:r>
          </a:p>
        </p:txBody>
      </p:sp>
      <p:sp>
        <p:nvSpPr>
          <p:cNvPr id="3" name="Slide Number Placeholder 2">
            <a:extLst>
              <a:ext uri="{FF2B5EF4-FFF2-40B4-BE49-F238E27FC236}">
                <a16:creationId xmlns:a16="http://schemas.microsoft.com/office/drawing/2014/main" id="{FC64969B-1DD4-3D36-567C-D479C1A0D68E}"/>
              </a:ext>
            </a:extLst>
          </p:cNvPr>
          <p:cNvSpPr>
            <a:spLocks noGrp="1"/>
          </p:cNvSpPr>
          <p:nvPr>
            <p:ph type="sldNum" sz="quarter" idx="12"/>
          </p:nvPr>
        </p:nvSpPr>
        <p:spPr/>
        <p:txBody>
          <a:bodyPr/>
          <a:lstStyle/>
          <a:p>
            <a:fld id="{C263D6C4-4840-40CC-AC84-17E24B3B7BDE}" type="slidenum">
              <a:rPr lang="en-US" noProof="0" smtClean="0"/>
              <a:pPr/>
              <a:t>12</a:t>
            </a:fld>
            <a:endParaRPr lang="en-US" noProof="0" dirty="0"/>
          </a:p>
        </p:txBody>
      </p:sp>
      <p:sp>
        <p:nvSpPr>
          <p:cNvPr id="4" name="Content Placeholder 3">
            <a:extLst>
              <a:ext uri="{FF2B5EF4-FFF2-40B4-BE49-F238E27FC236}">
                <a16:creationId xmlns:a16="http://schemas.microsoft.com/office/drawing/2014/main" id="{0C13E698-4924-2468-C5FF-2B5D0C8D1040}"/>
              </a:ext>
            </a:extLst>
          </p:cNvPr>
          <p:cNvSpPr>
            <a:spLocks noGrp="1"/>
          </p:cNvSpPr>
          <p:nvPr>
            <p:ph idx="1"/>
          </p:nvPr>
        </p:nvSpPr>
        <p:spPr>
          <a:xfrm>
            <a:off x="443365" y="1825625"/>
            <a:ext cx="4954803" cy="4351338"/>
          </a:xfrm>
        </p:spPr>
        <p:txBody>
          <a:bodyPr>
            <a:normAutofit fontScale="25000" lnSpcReduction="20000"/>
          </a:bodyPr>
          <a:lstStyle/>
          <a:p>
            <a:pPr marL="0" indent="0">
              <a:buNone/>
            </a:pPr>
            <a:r>
              <a:rPr lang="en-US" sz="5200" dirty="0"/>
              <a:t>Bids may be mailed to the address below and must arrive prior to the bid date and time.</a:t>
            </a:r>
          </a:p>
          <a:p>
            <a:pPr marL="0" indent="0">
              <a:buNone/>
            </a:pPr>
            <a:r>
              <a:rPr lang="en-US" sz="5200" dirty="0"/>
              <a:t>Attn: Anna Vogel</a:t>
            </a:r>
          </a:p>
          <a:p>
            <a:pPr marL="0" indent="0">
              <a:buNone/>
            </a:pPr>
            <a:r>
              <a:rPr lang="en-US" sz="5200" dirty="0"/>
              <a:t>City of Vancouver</a:t>
            </a:r>
          </a:p>
          <a:p>
            <a:pPr marL="0" indent="0">
              <a:buNone/>
            </a:pPr>
            <a:r>
              <a:rPr lang="en-US" sz="5200" dirty="0"/>
              <a:t>Procurement Department</a:t>
            </a:r>
          </a:p>
          <a:p>
            <a:pPr marL="0" indent="0">
              <a:buNone/>
            </a:pPr>
            <a:r>
              <a:rPr lang="en-US" sz="5200" dirty="0"/>
              <a:t>P.O. Box 1995 • Vancouver, WA 98668-1995</a:t>
            </a:r>
          </a:p>
          <a:p>
            <a:pPr marL="0" indent="0">
              <a:buNone/>
            </a:pPr>
            <a:r>
              <a:rPr lang="en-US" sz="5200" dirty="0"/>
              <a:t>Bids may be electronically submitted to City of Vancouver through the following link: cityofvancouver.bonfirehub.com. All bids must be submitted prior to bid date and time</a:t>
            </a:r>
          </a:p>
          <a:p>
            <a:pPr marL="0" indent="0">
              <a:buNone/>
            </a:pPr>
            <a:r>
              <a:rPr lang="en-US" sz="5200" dirty="0"/>
              <a:t>Bid Dates and Times are as stated below:</a:t>
            </a:r>
            <a:br>
              <a:rPr lang="en-US" sz="5200" dirty="0"/>
            </a:br>
            <a:endParaRPr lang="en-US" sz="5200" dirty="0"/>
          </a:p>
          <a:p>
            <a:pPr marL="0" indent="0">
              <a:buNone/>
            </a:pPr>
            <a:r>
              <a:rPr lang="en-US" sz="5200" b="1" dirty="0"/>
              <a:t>BID PACKAGES DUE DATES</a:t>
            </a:r>
            <a:endParaRPr lang="en-US" sz="5200" dirty="0"/>
          </a:p>
          <a:p>
            <a:r>
              <a:rPr lang="en-US" sz="5200" dirty="0"/>
              <a:t>BP 03B – Superstructure – </a:t>
            </a:r>
            <a:r>
              <a:rPr lang="en-US" sz="5200" b="1" dirty="0"/>
              <a:t>Due no later than 11:00 AM on 6/30/2026</a:t>
            </a:r>
            <a:endParaRPr lang="en-US" sz="5200" dirty="0"/>
          </a:p>
          <a:p>
            <a:r>
              <a:rPr lang="en-US" sz="5200" dirty="0"/>
              <a:t>BP 22A – </a:t>
            </a:r>
            <a:r>
              <a:rPr lang="en-US" sz="5200" dirty="0" err="1"/>
              <a:t>Underslab</a:t>
            </a:r>
            <a:r>
              <a:rPr lang="en-US" sz="5200" dirty="0"/>
              <a:t> Mechanical and Plumbing – </a:t>
            </a:r>
            <a:r>
              <a:rPr lang="en-US" sz="5200" b="1" dirty="0"/>
              <a:t>Due no later than 11:00 AM on 6/30/2026</a:t>
            </a:r>
            <a:endParaRPr lang="en-US" sz="5200" dirty="0"/>
          </a:p>
          <a:p>
            <a:r>
              <a:rPr lang="en-US" sz="5200" dirty="0"/>
              <a:t>BP 31D – Final Site Work and Utilities – </a:t>
            </a:r>
            <a:r>
              <a:rPr lang="en-US" sz="5200" b="1" dirty="0"/>
              <a:t>Due no later than 11:00 AM on 6/30/2026</a:t>
            </a:r>
            <a:br>
              <a:rPr lang="en-US" sz="5200" dirty="0"/>
            </a:br>
            <a:endParaRPr lang="en-US" sz="5200" dirty="0"/>
          </a:p>
          <a:p>
            <a:pPr marL="0" indent="0">
              <a:buNone/>
            </a:pPr>
            <a:r>
              <a:rPr lang="en-US" sz="5200" dirty="0"/>
              <a:t>Bids will then be publicly opened and read aloud five minutes after the bid due time. Bids received after the dates and times stated above </a:t>
            </a:r>
            <a:r>
              <a:rPr lang="en-US" sz="5200" b="1" dirty="0"/>
              <a:t>WILL NOT</a:t>
            </a:r>
            <a:r>
              <a:rPr lang="en-US" sz="5200" dirty="0"/>
              <a:t> receive consideration.</a:t>
            </a:r>
          </a:p>
          <a:p>
            <a:pPr marL="0" indent="0">
              <a:buNone/>
            </a:pPr>
            <a:br>
              <a:rPr lang="en-US" dirty="0"/>
            </a:br>
            <a:br>
              <a:rPr lang="en-US" dirty="0"/>
            </a:br>
            <a:endParaRPr lang="en-US" dirty="0"/>
          </a:p>
          <a:p>
            <a:endParaRPr lang="en-US" dirty="0"/>
          </a:p>
        </p:txBody>
      </p:sp>
      <p:sp>
        <p:nvSpPr>
          <p:cNvPr id="5" name="TextBox 4">
            <a:extLst>
              <a:ext uri="{FF2B5EF4-FFF2-40B4-BE49-F238E27FC236}">
                <a16:creationId xmlns:a16="http://schemas.microsoft.com/office/drawing/2014/main" id="{C4F7B0F3-4F90-1EE8-142F-BCDE30420BBD}"/>
              </a:ext>
            </a:extLst>
          </p:cNvPr>
          <p:cNvSpPr txBox="1"/>
          <p:nvPr/>
        </p:nvSpPr>
        <p:spPr>
          <a:xfrm>
            <a:off x="5887452" y="1709609"/>
            <a:ext cx="5125453" cy="4970591"/>
          </a:xfrm>
          <a:prstGeom prst="rect">
            <a:avLst/>
          </a:prstGeom>
          <a:noFill/>
        </p:spPr>
        <p:txBody>
          <a:bodyPr wrap="square" rtlCol="0">
            <a:spAutoFit/>
          </a:bodyPr>
          <a:lstStyle/>
          <a:p>
            <a:r>
              <a:rPr lang="en-US" sz="1300" b="1" dirty="0">
                <a:solidFill>
                  <a:schemeClr val="bg1"/>
                </a:solidFill>
              </a:rPr>
              <a:t>PRE-BID CONFERENCES</a:t>
            </a:r>
            <a:endParaRPr lang="en-US" sz="1300" dirty="0">
              <a:solidFill>
                <a:schemeClr val="bg1"/>
              </a:solidFill>
            </a:endParaRPr>
          </a:p>
          <a:p>
            <a:r>
              <a:rPr lang="en-US" sz="1300" dirty="0">
                <a:solidFill>
                  <a:schemeClr val="bg1"/>
                </a:solidFill>
              </a:rPr>
              <a:t>A non-mandatory, though highly encouraged pre-bid conference will be held on site (Address Below) for MACC 07. Pre-Bid Meeting will start at </a:t>
            </a:r>
            <a:r>
              <a:rPr lang="en-US" sz="1300" b="1" u="sng" dirty="0">
                <a:solidFill>
                  <a:schemeClr val="bg1"/>
                </a:solidFill>
              </a:rPr>
              <a:t>1:00 pm on June 05, 2026</a:t>
            </a:r>
            <a:r>
              <a:rPr lang="en-US" sz="1300" dirty="0">
                <a:solidFill>
                  <a:schemeClr val="bg1"/>
                </a:solidFill>
              </a:rPr>
              <a:t>. A job walk will take place directly following the pre-bid conference.</a:t>
            </a:r>
            <a:br>
              <a:rPr lang="en-US" sz="1300" dirty="0">
                <a:solidFill>
                  <a:schemeClr val="bg1"/>
                </a:solidFill>
              </a:rPr>
            </a:br>
            <a:endParaRPr lang="en-US" sz="1300" dirty="0">
              <a:solidFill>
                <a:schemeClr val="bg1"/>
              </a:solidFill>
            </a:endParaRPr>
          </a:p>
          <a:p>
            <a:r>
              <a:rPr lang="en-US" sz="1300" dirty="0">
                <a:solidFill>
                  <a:schemeClr val="bg1"/>
                </a:solidFill>
              </a:rPr>
              <a:t>A job walk will take place directly following the pre-bid conference.</a:t>
            </a:r>
            <a:br>
              <a:rPr lang="en-US" sz="1300" dirty="0">
                <a:solidFill>
                  <a:schemeClr val="bg1"/>
                </a:solidFill>
              </a:rPr>
            </a:br>
            <a:endParaRPr lang="en-US" sz="1300" dirty="0">
              <a:solidFill>
                <a:schemeClr val="bg1"/>
              </a:solidFill>
            </a:endParaRPr>
          </a:p>
          <a:p>
            <a:r>
              <a:rPr lang="en-US" sz="1300" b="1" dirty="0">
                <a:solidFill>
                  <a:schemeClr val="bg1"/>
                </a:solidFill>
              </a:rPr>
              <a:t>8713 Northeast 94TH Ave</a:t>
            </a:r>
            <a:endParaRPr lang="en-US" sz="1300" dirty="0">
              <a:solidFill>
                <a:schemeClr val="bg1"/>
              </a:solidFill>
            </a:endParaRPr>
          </a:p>
          <a:p>
            <a:r>
              <a:rPr lang="en-US" sz="1300" b="1" dirty="0">
                <a:solidFill>
                  <a:schemeClr val="bg1"/>
                </a:solidFill>
              </a:rPr>
              <a:t>Vancouver, WA 98662</a:t>
            </a:r>
            <a:endParaRPr lang="en-US" sz="1300" dirty="0">
              <a:solidFill>
                <a:schemeClr val="bg1"/>
              </a:solidFill>
            </a:endParaRPr>
          </a:p>
          <a:p>
            <a:endParaRPr lang="en-US" sz="1300" dirty="0">
              <a:solidFill>
                <a:schemeClr val="bg1"/>
              </a:solidFill>
            </a:endParaRPr>
          </a:p>
          <a:p>
            <a:r>
              <a:rPr lang="en-US" sz="1300" dirty="0">
                <a:solidFill>
                  <a:schemeClr val="bg1"/>
                </a:solidFill>
              </a:rPr>
              <a:t>Contract Documents for this work may be obtained online through </a:t>
            </a:r>
            <a:r>
              <a:rPr lang="en-US" sz="1300" u="sng" dirty="0">
                <a:solidFill>
                  <a:schemeClr val="bg1"/>
                </a:solidFill>
              </a:rPr>
              <a:t>Building Connected </a:t>
            </a:r>
            <a:r>
              <a:rPr lang="en-US" sz="1300" b="1" dirty="0">
                <a:solidFill>
                  <a:schemeClr val="bg1"/>
                </a:solidFill>
              </a:rPr>
              <a:t>available May 29th, 2026</a:t>
            </a:r>
            <a:r>
              <a:rPr lang="en-US" sz="1300" dirty="0">
                <a:solidFill>
                  <a:schemeClr val="bg1"/>
                </a:solidFill>
              </a:rPr>
              <a:t>; the documents will also be posted online at Builder’s Exchange of Washington (www.bxwa.com) under Posted Projects/General Contractor Project areas/Washington/Skanska/Projects Bidding.</a:t>
            </a:r>
            <a:br>
              <a:rPr lang="en-US" sz="1300" dirty="0">
                <a:solidFill>
                  <a:schemeClr val="bg1"/>
                </a:solidFill>
              </a:rPr>
            </a:br>
            <a:endParaRPr lang="en-US" sz="1300" dirty="0">
              <a:solidFill>
                <a:schemeClr val="bg1"/>
              </a:solidFill>
            </a:endParaRPr>
          </a:p>
          <a:p>
            <a:r>
              <a:rPr lang="en-US" sz="1300" dirty="0">
                <a:solidFill>
                  <a:schemeClr val="bg1"/>
                </a:solidFill>
              </a:rPr>
              <a:t>Questions that develop during the bid period must be submitted in writing and/or emailed to Skanska USA Building, Inc. to Derek.Bourque@skanska.com. All questions and answers will be published via addenda during the bid period. Questions must be received by EOD on </a:t>
            </a:r>
            <a:r>
              <a:rPr lang="en-US" sz="1300" b="1" dirty="0">
                <a:solidFill>
                  <a:schemeClr val="bg1"/>
                </a:solidFill>
              </a:rPr>
              <a:t>June 19th, 2026</a:t>
            </a:r>
            <a:r>
              <a:rPr lang="en-US" sz="1300" dirty="0">
                <a:solidFill>
                  <a:schemeClr val="bg1"/>
                </a:solidFill>
              </a:rPr>
              <a:t>. </a:t>
            </a:r>
            <a:r>
              <a:rPr lang="en-US" sz="1300" b="1" dirty="0">
                <a:solidFill>
                  <a:schemeClr val="bg1"/>
                </a:solidFill>
              </a:rPr>
              <a:t>DO NOT present questions directly to the Architect/Engineer.</a:t>
            </a:r>
            <a:endParaRPr lang="en-US" sz="1300" dirty="0">
              <a:solidFill>
                <a:schemeClr val="bg1"/>
              </a:solidFill>
            </a:endParaRPr>
          </a:p>
          <a:p>
            <a:endParaRPr lang="en-US" dirty="0"/>
          </a:p>
        </p:txBody>
      </p:sp>
    </p:spTree>
    <p:extLst>
      <p:ext uri="{BB962C8B-B14F-4D97-AF65-F5344CB8AC3E}">
        <p14:creationId xmlns:p14="http://schemas.microsoft.com/office/powerpoint/2010/main" val="1359804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1A1D2-DEFD-FF86-DFD9-EF4EEAD97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C7C99-B62B-43F0-DFAA-4486C9149DEC}"/>
              </a:ext>
            </a:extLst>
          </p:cNvPr>
          <p:cNvSpPr>
            <a:spLocks noGrp="1"/>
          </p:cNvSpPr>
          <p:nvPr>
            <p:ph type="title"/>
          </p:nvPr>
        </p:nvSpPr>
        <p:spPr/>
        <p:txBody>
          <a:bodyPr/>
          <a:lstStyle/>
          <a:p>
            <a:pPr>
              <a:spcBef>
                <a:spcPts val="1000"/>
              </a:spcBef>
              <a:buClr>
                <a:schemeClr val="accent2"/>
              </a:buClr>
            </a:pPr>
            <a:r>
              <a:rPr lang="en-US" dirty="0"/>
              <a:t>Skanska: Sumner High School Phase 2 - MACC #2</a:t>
            </a:r>
          </a:p>
        </p:txBody>
      </p:sp>
      <p:sp>
        <p:nvSpPr>
          <p:cNvPr id="3" name="Slide Number Placeholder 2">
            <a:extLst>
              <a:ext uri="{FF2B5EF4-FFF2-40B4-BE49-F238E27FC236}">
                <a16:creationId xmlns:a16="http://schemas.microsoft.com/office/drawing/2014/main" id="{56A045D3-4B5E-BF57-CA4C-AE49333D23BE}"/>
              </a:ext>
            </a:extLst>
          </p:cNvPr>
          <p:cNvSpPr>
            <a:spLocks noGrp="1"/>
          </p:cNvSpPr>
          <p:nvPr>
            <p:ph type="sldNum" sz="quarter" idx="12"/>
          </p:nvPr>
        </p:nvSpPr>
        <p:spPr/>
        <p:txBody>
          <a:bodyPr/>
          <a:lstStyle/>
          <a:p>
            <a:fld id="{C263D6C4-4840-40CC-AC84-17E24B3B7BDE}" type="slidenum">
              <a:rPr lang="en-US" noProof="0" smtClean="0"/>
              <a:pPr/>
              <a:t>13</a:t>
            </a:fld>
            <a:endParaRPr lang="en-US" noProof="0" dirty="0"/>
          </a:p>
        </p:txBody>
      </p:sp>
      <p:sp>
        <p:nvSpPr>
          <p:cNvPr id="4" name="Content Placeholder 3">
            <a:extLst>
              <a:ext uri="{FF2B5EF4-FFF2-40B4-BE49-F238E27FC236}">
                <a16:creationId xmlns:a16="http://schemas.microsoft.com/office/drawing/2014/main" id="{9577EE12-73C9-A8C4-9C88-F99EC873A673}"/>
              </a:ext>
            </a:extLst>
          </p:cNvPr>
          <p:cNvSpPr>
            <a:spLocks noGrp="1"/>
          </p:cNvSpPr>
          <p:nvPr>
            <p:ph idx="1"/>
          </p:nvPr>
        </p:nvSpPr>
        <p:spPr>
          <a:xfrm>
            <a:off x="443366" y="1825625"/>
            <a:ext cx="11275392" cy="4351338"/>
          </a:xfrm>
        </p:spPr>
        <p:txBody>
          <a:bodyPr>
            <a:normAutofit/>
          </a:bodyPr>
          <a:lstStyle/>
          <a:p>
            <a:pPr marL="0" indent="0">
              <a:spcAft>
                <a:spcPts val="600"/>
              </a:spcAft>
              <a:buNone/>
            </a:pPr>
            <a:r>
              <a:rPr lang="en-US" sz="2600" dirty="0"/>
              <a:t>Project Details: Project consists of constructing a new, approximately 103,000 sq. ft., three-story building directly adjacent to and connecting with existing Sumner High School. </a:t>
            </a:r>
          </a:p>
          <a:p>
            <a:pPr>
              <a:spcAft>
                <a:spcPts val="600"/>
              </a:spcAft>
            </a:pPr>
            <a:r>
              <a:rPr lang="en-US" sz="2400" dirty="0"/>
              <a:t>New facility will house approximately 50 classrooms and a range of specialized program spaces, including animal science labs with an adjacent greenhouse, aerospace manufacturing, CAD and digital design classrooms, robotics, early learning and infant childcare facilities, and culinary arts kitchen. </a:t>
            </a:r>
          </a:p>
          <a:p>
            <a:pPr>
              <a:spcAft>
                <a:spcPts val="600"/>
              </a:spcAft>
            </a:pPr>
            <a:r>
              <a:rPr lang="en-US" sz="2400" dirty="0"/>
              <a:t>Addition will significantly expand academic, career, and technical education opportunities, while improving campus functionality and supporting projected enrollment growth.</a:t>
            </a:r>
          </a:p>
        </p:txBody>
      </p:sp>
    </p:spTree>
    <p:extLst>
      <p:ext uri="{BB962C8B-B14F-4D97-AF65-F5344CB8AC3E}">
        <p14:creationId xmlns:p14="http://schemas.microsoft.com/office/powerpoint/2010/main" val="1608510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3C91E-C639-5468-75D6-50D92806E7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7DB2FD-363B-0936-E337-A968BDDBA4E4}"/>
              </a:ext>
            </a:extLst>
          </p:cNvPr>
          <p:cNvSpPr>
            <a:spLocks noGrp="1"/>
          </p:cNvSpPr>
          <p:nvPr>
            <p:ph type="title"/>
          </p:nvPr>
        </p:nvSpPr>
        <p:spPr/>
        <p:txBody>
          <a:bodyPr/>
          <a:lstStyle/>
          <a:p>
            <a:pPr>
              <a:spcBef>
                <a:spcPts val="1000"/>
              </a:spcBef>
              <a:buClr>
                <a:schemeClr val="accent2"/>
              </a:buClr>
            </a:pPr>
            <a:r>
              <a:rPr lang="en-US" dirty="0"/>
              <a:t>Skanska: Sumner High School Phase 2 - MACC #2</a:t>
            </a:r>
          </a:p>
        </p:txBody>
      </p:sp>
      <p:sp>
        <p:nvSpPr>
          <p:cNvPr id="3" name="Slide Number Placeholder 2">
            <a:extLst>
              <a:ext uri="{FF2B5EF4-FFF2-40B4-BE49-F238E27FC236}">
                <a16:creationId xmlns:a16="http://schemas.microsoft.com/office/drawing/2014/main" id="{675DFF63-FCFF-8769-DA5F-799B3B7F6382}"/>
              </a:ext>
            </a:extLst>
          </p:cNvPr>
          <p:cNvSpPr>
            <a:spLocks noGrp="1"/>
          </p:cNvSpPr>
          <p:nvPr>
            <p:ph type="sldNum" sz="quarter" idx="12"/>
          </p:nvPr>
        </p:nvSpPr>
        <p:spPr/>
        <p:txBody>
          <a:bodyPr/>
          <a:lstStyle/>
          <a:p>
            <a:fld id="{C263D6C4-4840-40CC-AC84-17E24B3B7BDE}" type="slidenum">
              <a:rPr lang="en-US" noProof="0" smtClean="0"/>
              <a:pPr/>
              <a:t>14</a:t>
            </a:fld>
            <a:endParaRPr lang="en-US" noProof="0" dirty="0"/>
          </a:p>
        </p:txBody>
      </p:sp>
      <p:sp>
        <p:nvSpPr>
          <p:cNvPr id="4" name="Content Placeholder 3">
            <a:extLst>
              <a:ext uri="{FF2B5EF4-FFF2-40B4-BE49-F238E27FC236}">
                <a16:creationId xmlns:a16="http://schemas.microsoft.com/office/drawing/2014/main" id="{F46F842D-93EA-A2DD-D28E-3C520DADA297}"/>
              </a:ext>
            </a:extLst>
          </p:cNvPr>
          <p:cNvSpPr>
            <a:spLocks noGrp="1"/>
          </p:cNvSpPr>
          <p:nvPr>
            <p:ph idx="1"/>
          </p:nvPr>
        </p:nvSpPr>
        <p:spPr>
          <a:xfrm>
            <a:off x="443366" y="1825625"/>
            <a:ext cx="4216866" cy="4351338"/>
          </a:xfrm>
        </p:spPr>
        <p:txBody>
          <a:bodyPr>
            <a:normAutofit fontScale="55000" lnSpcReduction="20000"/>
          </a:bodyPr>
          <a:lstStyle/>
          <a:p>
            <a:pPr marL="0" indent="0">
              <a:buNone/>
            </a:pPr>
            <a:r>
              <a:rPr lang="en-US" b="1" i="1" dirty="0"/>
              <a:t>Sealed bids</a:t>
            </a:r>
            <a:r>
              <a:rPr lang="en-US" dirty="0"/>
              <a:t> will be received by Skanska U.S.A. Building, Inc. for construction subcontracts to the GC/CM Contract between Skanska U.S.A. Building, Inc. and the Sumner-Bonny Lake School District for the above listed Scopes of Work.</a:t>
            </a:r>
            <a:endParaRPr lang="en-US" sz="2000" dirty="0"/>
          </a:p>
          <a:p>
            <a:pPr marL="0" indent="0">
              <a:spcAft>
                <a:spcPts val="600"/>
              </a:spcAft>
              <a:buNone/>
            </a:pPr>
            <a:r>
              <a:rPr lang="en-US" dirty="0"/>
              <a:t>Deliver sealed bids to:</a:t>
            </a:r>
          </a:p>
          <a:p>
            <a:pPr marL="0" indent="0">
              <a:spcBef>
                <a:spcPts val="0"/>
              </a:spcBef>
              <a:buNone/>
            </a:pPr>
            <a:r>
              <a:rPr lang="en-US" dirty="0"/>
              <a:t>Sumner Bonney Lake School District Office</a:t>
            </a:r>
          </a:p>
          <a:p>
            <a:pPr marL="0" indent="0">
              <a:spcBef>
                <a:spcPts val="0"/>
              </a:spcBef>
              <a:buNone/>
            </a:pPr>
            <a:r>
              <a:rPr lang="en-US" dirty="0"/>
              <a:t>1202 Wood Ave</a:t>
            </a:r>
          </a:p>
          <a:p>
            <a:pPr marL="0" indent="0">
              <a:spcBef>
                <a:spcPts val="0"/>
              </a:spcBef>
              <a:buNone/>
            </a:pPr>
            <a:r>
              <a:rPr lang="en-US" dirty="0"/>
              <a:t>Sumner, WA 98390</a:t>
            </a:r>
          </a:p>
          <a:p>
            <a:pPr marL="0" indent="0">
              <a:buNone/>
            </a:pPr>
            <a:r>
              <a:rPr lang="en-US" dirty="0"/>
              <a:t>Attention: Zach Wasielewski</a:t>
            </a:r>
          </a:p>
          <a:p>
            <a:pPr marL="0" indent="0">
              <a:buNone/>
            </a:pPr>
            <a:r>
              <a:rPr lang="en-US" b="1" dirty="0"/>
              <a:t>BID PACKAGES DUE DATES</a:t>
            </a:r>
            <a:endParaRPr lang="en-US" dirty="0"/>
          </a:p>
          <a:p>
            <a:pPr marL="0" indent="0">
              <a:buNone/>
            </a:pPr>
            <a:r>
              <a:rPr lang="en-US" b="1" dirty="0"/>
              <a:t>Bids Due on July 2nd, 2026 @ 00:00 TBD</a:t>
            </a:r>
            <a:endParaRPr lang="en-US" dirty="0"/>
          </a:p>
          <a:p>
            <a:pPr marL="0" indent="0">
              <a:buNone/>
            </a:pPr>
            <a:r>
              <a:rPr lang="en-US" i="1" dirty="0"/>
              <a:t>BP's – Exact time due will be posted when documents are made public</a:t>
            </a:r>
            <a:endParaRPr lang="en-US" dirty="0"/>
          </a:p>
          <a:p>
            <a:pPr marL="0" indent="0">
              <a:buNone/>
            </a:pPr>
            <a:r>
              <a:rPr lang="en-US" dirty="0"/>
              <a:t>Bids will then be publicly opened and read aloud five minutes after the bid due time. Bids received after the dates and times stated above </a:t>
            </a:r>
            <a:r>
              <a:rPr lang="en-US" b="1" dirty="0"/>
              <a:t>WILL NOT</a:t>
            </a:r>
            <a:r>
              <a:rPr lang="en-US" dirty="0"/>
              <a:t> receive consideration.</a:t>
            </a:r>
          </a:p>
          <a:p>
            <a:pPr marL="0" indent="0">
              <a:buNone/>
            </a:pPr>
            <a:endParaRPr lang="en-US" dirty="0"/>
          </a:p>
        </p:txBody>
      </p:sp>
      <p:sp>
        <p:nvSpPr>
          <p:cNvPr id="5" name="TextBox 4">
            <a:extLst>
              <a:ext uri="{FF2B5EF4-FFF2-40B4-BE49-F238E27FC236}">
                <a16:creationId xmlns:a16="http://schemas.microsoft.com/office/drawing/2014/main" id="{8485ECDC-DDDF-A602-D2D8-6FE6D6DB9737}"/>
              </a:ext>
            </a:extLst>
          </p:cNvPr>
          <p:cNvSpPr txBox="1"/>
          <p:nvPr/>
        </p:nvSpPr>
        <p:spPr>
          <a:xfrm>
            <a:off x="5093369" y="1693148"/>
            <a:ext cx="6323314" cy="4924425"/>
          </a:xfrm>
          <a:prstGeom prst="rect">
            <a:avLst/>
          </a:prstGeom>
          <a:noFill/>
        </p:spPr>
        <p:txBody>
          <a:bodyPr wrap="square" rtlCol="0">
            <a:spAutoFit/>
          </a:bodyPr>
          <a:lstStyle/>
          <a:p>
            <a:r>
              <a:rPr lang="en-US" sz="1400" b="1" u="sng" dirty="0">
                <a:solidFill>
                  <a:schemeClr val="bg1"/>
                </a:solidFill>
              </a:rPr>
              <a:t>PRE-BID CONFERENCES</a:t>
            </a:r>
            <a:endParaRPr lang="en-US" sz="1400" dirty="0">
              <a:solidFill>
                <a:schemeClr val="bg1"/>
              </a:solidFill>
            </a:endParaRPr>
          </a:p>
          <a:p>
            <a:pPr>
              <a:spcAft>
                <a:spcPts val="600"/>
              </a:spcAft>
            </a:pPr>
            <a:r>
              <a:rPr lang="en-US" sz="1400" dirty="0">
                <a:solidFill>
                  <a:schemeClr val="bg1"/>
                </a:solidFill>
              </a:rPr>
              <a:t>A non-mandatory, though highly encouraged pre-bid conference will be held on site (Address Below) for MACC #2. Pre-Bid Meeting will start at 3:00pm on 6/9/2026. A job walk will take place directly following the pre-bid conference. Meet in the parking lot off of Wood Ave.</a:t>
            </a:r>
          </a:p>
          <a:p>
            <a:pPr>
              <a:spcAft>
                <a:spcPts val="600"/>
              </a:spcAft>
            </a:pPr>
            <a:r>
              <a:rPr lang="en-US" sz="1400" b="1" dirty="0">
                <a:solidFill>
                  <a:schemeClr val="bg1"/>
                </a:solidFill>
              </a:rPr>
              <a:t>1099 Wood Ave, Sumner, WA 98390</a:t>
            </a:r>
            <a:endParaRPr lang="en-US" sz="1400" dirty="0">
              <a:solidFill>
                <a:schemeClr val="bg1"/>
              </a:solidFill>
            </a:endParaRPr>
          </a:p>
          <a:p>
            <a:pPr>
              <a:spcAft>
                <a:spcPts val="600"/>
              </a:spcAft>
            </a:pPr>
            <a:r>
              <a:rPr lang="en-US" sz="1400" dirty="0">
                <a:solidFill>
                  <a:schemeClr val="bg1"/>
                </a:solidFill>
              </a:rPr>
              <a:t>Contract Documents for this work may be obtained online through </a:t>
            </a:r>
            <a:r>
              <a:rPr lang="en-US" sz="1400" u="sng" dirty="0">
                <a:solidFill>
                  <a:schemeClr val="bg1"/>
                </a:solidFill>
              </a:rPr>
              <a:t>Building Connected</a:t>
            </a:r>
            <a:r>
              <a:rPr lang="en-US" sz="1400" dirty="0">
                <a:solidFill>
                  <a:schemeClr val="bg1"/>
                </a:solidFill>
              </a:rPr>
              <a:t> </a:t>
            </a:r>
            <a:r>
              <a:rPr lang="en-US" sz="1400" b="1" dirty="0">
                <a:solidFill>
                  <a:schemeClr val="bg1"/>
                </a:solidFill>
              </a:rPr>
              <a:t>available 6/4/2026</a:t>
            </a:r>
            <a:r>
              <a:rPr lang="en-US" sz="1400" dirty="0">
                <a:solidFill>
                  <a:schemeClr val="bg1"/>
                </a:solidFill>
              </a:rPr>
              <a:t>; the documents will also be posted online at Builder’s Exchange of Washington (www.bxwa.com) under Posted Projects/General Contractor Project areas/ Washington/Skanska/Projects Bidding.</a:t>
            </a:r>
          </a:p>
          <a:p>
            <a:pPr>
              <a:spcAft>
                <a:spcPts val="600"/>
              </a:spcAft>
            </a:pPr>
            <a:r>
              <a:rPr lang="en-US" sz="1400" dirty="0">
                <a:solidFill>
                  <a:schemeClr val="bg1"/>
                </a:solidFill>
              </a:rPr>
              <a:t>Questions must be submitted in writing and or emailed to:</a:t>
            </a:r>
          </a:p>
          <a:p>
            <a:pPr lvl="1">
              <a:spcAft>
                <a:spcPts val="600"/>
              </a:spcAft>
            </a:pPr>
            <a:r>
              <a:rPr lang="en-US" sz="1400" dirty="0">
                <a:solidFill>
                  <a:schemeClr val="bg1"/>
                </a:solidFill>
              </a:rPr>
              <a:t>Skanska USA Building, Inc. to Taylor.Lyman@skanska.com and Shams.Khalid@skanska.com </a:t>
            </a:r>
          </a:p>
          <a:p>
            <a:pPr>
              <a:spcAft>
                <a:spcPts val="600"/>
              </a:spcAft>
            </a:pPr>
            <a:r>
              <a:rPr lang="en-US" sz="1400" dirty="0">
                <a:solidFill>
                  <a:schemeClr val="bg1"/>
                </a:solidFill>
              </a:rPr>
              <a:t>All questions and answers will be published via addenda during the bid period. </a:t>
            </a:r>
          </a:p>
          <a:p>
            <a:pPr>
              <a:spcAft>
                <a:spcPts val="600"/>
              </a:spcAft>
            </a:pPr>
            <a:r>
              <a:rPr lang="en-US" sz="1400" dirty="0">
                <a:solidFill>
                  <a:schemeClr val="bg1"/>
                </a:solidFill>
              </a:rPr>
              <a:t>Questions must be received no later than 12:00 PM on June 18th, 2026. </a:t>
            </a:r>
          </a:p>
          <a:p>
            <a:pPr>
              <a:spcAft>
                <a:spcPts val="600"/>
              </a:spcAft>
            </a:pPr>
            <a:r>
              <a:rPr lang="en-US" sz="1400" b="1" dirty="0">
                <a:solidFill>
                  <a:schemeClr val="bg1"/>
                </a:solidFill>
              </a:rPr>
              <a:t>DO NOT present questions directly to the Architect/Engineer.</a:t>
            </a:r>
            <a:endParaRPr lang="en-US" sz="1400" dirty="0">
              <a:solidFill>
                <a:schemeClr val="bg1"/>
              </a:solidFill>
            </a:endParaRPr>
          </a:p>
          <a:p>
            <a:br>
              <a:rPr lang="en-US" dirty="0"/>
            </a:br>
            <a:endParaRPr lang="en-US" dirty="0"/>
          </a:p>
        </p:txBody>
      </p:sp>
    </p:spTree>
    <p:extLst>
      <p:ext uri="{BB962C8B-B14F-4D97-AF65-F5344CB8AC3E}">
        <p14:creationId xmlns:p14="http://schemas.microsoft.com/office/powerpoint/2010/main" val="870041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179B88-D43C-4A31-9A52-3498E9430782}"/>
              </a:ext>
            </a:extLst>
          </p:cNvPr>
          <p:cNvSpPr>
            <a:spLocks noGrp="1"/>
          </p:cNvSpPr>
          <p:nvPr>
            <p:ph type="title"/>
          </p:nvPr>
        </p:nvSpPr>
        <p:spPr>
          <a:xfrm>
            <a:off x="505587" y="265442"/>
            <a:ext cx="11180826" cy="859055"/>
          </a:xfrm>
        </p:spPr>
        <p:txBody>
          <a:bodyPr>
            <a:noAutofit/>
          </a:bodyPr>
          <a:lstStyle/>
          <a:p>
            <a:pPr>
              <a:spcBef>
                <a:spcPts val="1000"/>
              </a:spcBef>
              <a:buClr>
                <a:schemeClr val="accent2"/>
              </a:buClr>
            </a:pPr>
            <a:r>
              <a:rPr lang="en-US" sz="3200" spc="-70" dirty="0"/>
              <a:t>Washington State Events</a:t>
            </a:r>
          </a:p>
        </p:txBody>
      </p:sp>
      <p:sp>
        <p:nvSpPr>
          <p:cNvPr id="2" name="Slide Number Placeholder 1">
            <a:extLst>
              <a:ext uri="{FF2B5EF4-FFF2-40B4-BE49-F238E27FC236}">
                <a16:creationId xmlns:a16="http://schemas.microsoft.com/office/drawing/2014/main" id="{8B065C75-272B-4BB5-BA23-D80E8654D621}"/>
              </a:ext>
            </a:extLst>
          </p:cNvPr>
          <p:cNvSpPr>
            <a:spLocks noGrp="1"/>
          </p:cNvSpPr>
          <p:nvPr>
            <p:ph type="sldNum" sz="quarter" idx="12"/>
          </p:nvPr>
        </p:nvSpPr>
        <p:spPr/>
        <p:txBody>
          <a:bodyPr/>
          <a:lstStyle/>
          <a:p>
            <a:fld id="{C263D6C4-4840-40CC-AC84-17E24B3B7BDE}" type="slidenum">
              <a:rPr lang="en-US" smtClean="0"/>
              <a:pPr/>
              <a:t>15</a:t>
            </a:fld>
            <a:endParaRPr lang="en-US" dirty="0"/>
          </a:p>
        </p:txBody>
      </p:sp>
      <p:sp>
        <p:nvSpPr>
          <p:cNvPr id="3" name="TextBox 2">
            <a:extLst>
              <a:ext uri="{FF2B5EF4-FFF2-40B4-BE49-F238E27FC236}">
                <a16:creationId xmlns:a16="http://schemas.microsoft.com/office/drawing/2014/main" id="{6ED563E3-B6DE-19A0-D5E5-95C1C0EE741E}"/>
              </a:ext>
            </a:extLst>
          </p:cNvPr>
          <p:cNvSpPr txBox="1"/>
          <p:nvPr/>
        </p:nvSpPr>
        <p:spPr>
          <a:xfrm>
            <a:off x="505586" y="1413290"/>
            <a:ext cx="10235201" cy="4616648"/>
          </a:xfrm>
          <a:prstGeom prst="rect">
            <a:avLst/>
          </a:prstGeom>
          <a:noFill/>
        </p:spPr>
        <p:txBody>
          <a:bodyPr wrap="square" rtlCol="0">
            <a:spAutoFit/>
          </a:bodyPr>
          <a:lstStyle/>
          <a:p>
            <a:pPr marL="342900" indent="-285750">
              <a:spcAft>
                <a:spcPts val="600"/>
              </a:spcAft>
              <a:buFont typeface="Arial,Sans-Serif" panose="020B0604020202020204" pitchFamily="34" charset="0"/>
              <a:buChar char="•"/>
              <a:defRPr/>
            </a:pPr>
            <a:r>
              <a:rPr lang="en-US" b="1" u="sng" dirty="0" err="1">
                <a:solidFill>
                  <a:schemeClr val="bg1"/>
                </a:solidFill>
                <a:ea typeface="Calibri"/>
                <a:cs typeface="Times New Roman"/>
                <a:hlinkClick r:id="rId2">
                  <a:extLst>
                    <a:ext uri="{A12FA001-AC4F-418D-AE19-62706E023703}">
                      <ahyp:hlinkClr xmlns:ahyp="http://schemas.microsoft.com/office/drawing/2018/hyperlinkcolor" val="tx"/>
                    </a:ext>
                  </a:extLst>
                </a:hlinkClick>
              </a:rPr>
              <a:t>NWMMSDC</a:t>
            </a:r>
            <a:r>
              <a:rPr lang="en-US" b="1" u="sng" dirty="0">
                <a:solidFill>
                  <a:schemeClr val="bg1"/>
                </a:solidFill>
                <a:ea typeface="Calibri"/>
                <a:cs typeface="Times New Roman"/>
                <a:hlinkClick r:id="rId2">
                  <a:extLst>
                    <a:ext uri="{A12FA001-AC4F-418D-AE19-62706E023703}">
                      <ahyp:hlinkClr xmlns:ahyp="http://schemas.microsoft.com/office/drawing/2018/hyperlinkcolor" val="tx"/>
                    </a:ext>
                  </a:extLst>
                </a:hlinkClick>
              </a:rPr>
              <a:t> Business Conference (Seattle)</a:t>
            </a:r>
            <a:endParaRPr lang="en-US" b="1" u="sng" dirty="0">
              <a:solidFill>
                <a:schemeClr val="bg1"/>
              </a:solidFill>
              <a:ea typeface="Calibri"/>
              <a:cs typeface="Times New Roman"/>
            </a:endParaRPr>
          </a:p>
          <a:p>
            <a:pPr marL="800100" lvl="1">
              <a:spcAft>
                <a:spcPts val="600"/>
              </a:spcAft>
              <a:defRPr/>
            </a:pPr>
            <a:r>
              <a:rPr lang="en-US" b="1" dirty="0">
                <a:solidFill>
                  <a:schemeClr val="bg1"/>
                </a:solidFill>
                <a:ea typeface="Calibri"/>
                <a:cs typeface="Times New Roman"/>
              </a:rPr>
              <a:t>July 8</a:t>
            </a:r>
          </a:p>
          <a:p>
            <a:pPr marL="342900" indent="-342900">
              <a:spcAft>
                <a:spcPts val="600"/>
              </a:spcAft>
              <a:buChar char="•"/>
              <a:defRPr/>
            </a:pPr>
            <a:r>
              <a:rPr lang="en-US" b="1" u="sng" dirty="0">
                <a:solidFill>
                  <a:schemeClr val="bg1"/>
                </a:solidFill>
                <a:ea typeface="Calibri"/>
                <a:cs typeface="Times New Roman"/>
                <a:hlinkClick r:id="rId3">
                  <a:extLst>
                    <a:ext uri="{A12FA001-AC4F-418D-AE19-62706E023703}">
                      <ahyp:hlinkClr xmlns:ahyp="http://schemas.microsoft.com/office/drawing/2018/hyperlinkcolor" val="tx"/>
                    </a:ext>
                  </a:extLst>
                </a:hlinkClick>
              </a:rPr>
              <a:t>AWB Economic Future Solution Summit (Seattle)</a:t>
            </a:r>
            <a:r>
              <a:rPr lang="en-US" b="1" u="sng" dirty="0">
                <a:solidFill>
                  <a:schemeClr val="bg1"/>
                </a:solidFill>
                <a:ea typeface="Calibri"/>
                <a:cs typeface="Times New Roman"/>
              </a:rPr>
              <a:t> </a:t>
            </a:r>
            <a:endParaRPr lang="en-US" b="1" u="sng" dirty="0">
              <a:solidFill>
                <a:schemeClr val="bg1"/>
              </a:solidFill>
              <a:ea typeface="Calibri"/>
              <a:cs typeface="Segoe UI"/>
            </a:endParaRPr>
          </a:p>
          <a:p>
            <a:pPr marL="804863" lvl="1">
              <a:spcAft>
                <a:spcPts val="600"/>
              </a:spcAft>
              <a:defRPr/>
            </a:pPr>
            <a:r>
              <a:rPr lang="en-US" b="1" dirty="0">
                <a:solidFill>
                  <a:schemeClr val="bg1"/>
                </a:solidFill>
                <a:ea typeface="Calibri"/>
                <a:cs typeface="Times New Roman"/>
              </a:rPr>
              <a:t>July 16</a:t>
            </a:r>
          </a:p>
          <a:p>
            <a:pPr marL="342900" lvl="1" indent="-342900">
              <a:spcAft>
                <a:spcPts val="600"/>
              </a:spcAft>
              <a:buFont typeface="Arial" panose="020B0604020202020204" pitchFamily="34" charset="0"/>
              <a:buChar char="•"/>
              <a:defRPr/>
            </a:pPr>
            <a:r>
              <a:rPr lang="en-US" b="1" u="sng" dirty="0">
                <a:solidFill>
                  <a:schemeClr val="bg1"/>
                </a:solidFill>
                <a:cs typeface="Times New Roman"/>
                <a:hlinkClick r:id="rId4">
                  <a:extLst>
                    <a:ext uri="{A12FA001-AC4F-418D-AE19-62706E023703}">
                      <ahyp:hlinkClr xmlns:ahyp="http://schemas.microsoft.com/office/drawing/2018/hyperlinkcolor" val="tx"/>
                    </a:ext>
                  </a:extLst>
                </a:hlinkClick>
              </a:rPr>
              <a:t>Tabor 100 Small Business Showcase</a:t>
            </a:r>
            <a:r>
              <a:rPr lang="en-US" b="1" dirty="0">
                <a:solidFill>
                  <a:schemeClr val="bg1"/>
                </a:solidFill>
                <a:ea typeface="Calibri"/>
                <a:cs typeface="Times New Roman"/>
                <a:hlinkClick r:id="rId4">
                  <a:extLst>
                    <a:ext uri="{A12FA001-AC4F-418D-AE19-62706E023703}">
                      <ahyp:hlinkClr xmlns:ahyp="http://schemas.microsoft.com/office/drawing/2018/hyperlinkcolor" val="tx"/>
                    </a:ext>
                  </a:extLst>
                </a:hlinkClick>
              </a:rPr>
              <a:t> </a:t>
            </a:r>
            <a:endParaRPr lang="en-US" b="1" dirty="0">
              <a:solidFill>
                <a:schemeClr val="bg1"/>
              </a:solidFill>
              <a:ea typeface="Calibri"/>
              <a:cs typeface="Times New Roman"/>
            </a:endParaRPr>
          </a:p>
          <a:p>
            <a:pPr marL="804863" lvl="1" indent="-342900">
              <a:spcAft>
                <a:spcPts val="600"/>
              </a:spcAft>
              <a:buFont typeface="Arial" panose="020B0604020202020204" pitchFamily="34" charset="0"/>
              <a:buChar char="•"/>
              <a:defRPr/>
            </a:pPr>
            <a:r>
              <a:rPr lang="en-US" b="1" dirty="0">
                <a:solidFill>
                  <a:schemeClr val="bg1"/>
                </a:solidFill>
                <a:cs typeface="Times New Roman"/>
              </a:rPr>
              <a:t>July 25 11:00 AM – 3:00 PM at the Tabor 100 Business Development Center</a:t>
            </a:r>
          </a:p>
          <a:p>
            <a:pPr marL="1143000" lvl="1">
              <a:spcAft>
                <a:spcPts val="600"/>
              </a:spcAft>
              <a:defRPr/>
            </a:pPr>
            <a:endParaRPr lang="en-US" b="1" dirty="0">
              <a:solidFill>
                <a:schemeClr val="bg1"/>
              </a:solidFill>
              <a:ea typeface="Calibri"/>
              <a:cs typeface="Times New Roman"/>
            </a:endParaRPr>
          </a:p>
          <a:p>
            <a:pPr marL="342900" indent="-342900">
              <a:spcAft>
                <a:spcPts val="600"/>
              </a:spcAft>
              <a:buFont typeface="Arial,Sans-Serif"/>
              <a:buChar char="•"/>
              <a:defRPr/>
            </a:pPr>
            <a:r>
              <a:rPr lang="en-US" b="1" u="sng" dirty="0">
                <a:solidFill>
                  <a:schemeClr val="bg1"/>
                </a:solidFill>
                <a:ea typeface="Calibri"/>
                <a:cs typeface="Times New Roman"/>
                <a:hlinkClick r:id="rId5">
                  <a:extLst>
                    <a:ext uri="{A12FA001-AC4F-418D-AE19-62706E023703}">
                      <ahyp:hlinkClr xmlns:ahyp="http://schemas.microsoft.com/office/drawing/2018/hyperlinkcolor" val="tx"/>
                    </a:ext>
                  </a:extLst>
                </a:hlinkClick>
              </a:rPr>
              <a:t>RRI Black Business Leadership Conference (Seattle)</a:t>
            </a:r>
            <a:r>
              <a:rPr lang="en-US" b="1" u="sng" dirty="0">
                <a:solidFill>
                  <a:schemeClr val="bg1"/>
                </a:solidFill>
                <a:ea typeface="Calibri"/>
                <a:cs typeface="Times New Roman"/>
              </a:rPr>
              <a:t> </a:t>
            </a:r>
          </a:p>
          <a:p>
            <a:pPr marL="1143000" lvl="1">
              <a:spcAft>
                <a:spcPts val="600"/>
              </a:spcAft>
              <a:buFont typeface="Arial,Sans-Serif"/>
              <a:buChar char="•"/>
              <a:defRPr/>
            </a:pPr>
            <a:r>
              <a:rPr lang="en-US" b="1" dirty="0">
                <a:solidFill>
                  <a:schemeClr val="bg1"/>
                </a:solidFill>
                <a:ea typeface="Calibri"/>
                <a:cs typeface="Segoe UI"/>
              </a:rPr>
              <a:t>August 15</a:t>
            </a:r>
            <a:endParaRPr lang="en-US" dirty="0">
              <a:solidFill>
                <a:schemeClr val="bg1"/>
              </a:solidFill>
            </a:endParaRPr>
          </a:p>
          <a:p>
            <a:pPr marL="342900" indent="-342900">
              <a:spcAft>
                <a:spcPts val="600"/>
              </a:spcAft>
              <a:buFont typeface="Arial,Sans-Serif"/>
              <a:buChar char="•"/>
              <a:defRPr/>
            </a:pPr>
            <a:r>
              <a:rPr lang="en-US" b="1" u="sng" dirty="0" err="1">
                <a:solidFill>
                  <a:schemeClr val="bg1"/>
                </a:solidFill>
                <a:ea typeface="Calibri"/>
                <a:cs typeface="Times New Roman"/>
                <a:hlinkClick r:id="rId6">
                  <a:extLst>
                    <a:ext uri="{A12FA001-AC4F-418D-AE19-62706E023703}">
                      <ahyp:hlinkClr xmlns:ahyp="http://schemas.microsoft.com/office/drawing/2018/hyperlinkcolor" val="tx"/>
                    </a:ext>
                  </a:extLst>
                </a:hlinkClick>
              </a:rPr>
              <a:t>WAACoC</a:t>
            </a:r>
            <a:r>
              <a:rPr lang="en-US" b="1" u="sng" dirty="0">
                <a:solidFill>
                  <a:schemeClr val="bg1"/>
                </a:solidFill>
                <a:ea typeface="Calibri"/>
                <a:cs typeface="Times New Roman"/>
                <a:hlinkClick r:id="rId6">
                  <a:extLst>
                    <a:ext uri="{A12FA001-AC4F-418D-AE19-62706E023703}">
                      <ahyp:hlinkClr xmlns:ahyp="http://schemas.microsoft.com/office/drawing/2018/hyperlinkcolor" val="tx"/>
                    </a:ext>
                  </a:extLst>
                </a:hlinkClick>
              </a:rPr>
              <a:t> Business Brunch Expo (Kennewick)</a:t>
            </a:r>
            <a:r>
              <a:rPr lang="en-US" b="1" u="sng" dirty="0">
                <a:solidFill>
                  <a:schemeClr val="bg1"/>
                </a:solidFill>
                <a:ea typeface="Calibri"/>
                <a:cs typeface="Times New Roman"/>
              </a:rPr>
              <a:t> </a:t>
            </a:r>
          </a:p>
          <a:p>
            <a:pPr marL="1143000" lvl="1" indent="-285750">
              <a:spcAft>
                <a:spcPts val="600"/>
              </a:spcAft>
              <a:buFont typeface="Arial,Sans-Serif"/>
              <a:buChar char="•"/>
              <a:defRPr/>
            </a:pPr>
            <a:r>
              <a:rPr lang="en-US" b="1" dirty="0">
                <a:solidFill>
                  <a:schemeClr val="bg1"/>
                </a:solidFill>
                <a:ea typeface="Calibri"/>
                <a:cs typeface="Segoe UI"/>
              </a:rPr>
              <a:t>August 29</a:t>
            </a:r>
            <a:endParaRPr lang="en-US" dirty="0">
              <a:solidFill>
                <a:schemeClr val="bg1"/>
              </a:solidFill>
            </a:endParaRPr>
          </a:p>
          <a:p>
            <a:pPr marL="342900" indent="-342900">
              <a:spcAft>
                <a:spcPts val="600"/>
              </a:spcAft>
              <a:buFont typeface="Arial,Sans-Serif" panose="020B0604020202020204" pitchFamily="34" charset="0"/>
              <a:buChar char="•"/>
              <a:defRPr/>
            </a:pPr>
            <a:r>
              <a:rPr lang="en-US" dirty="0">
                <a:solidFill>
                  <a:schemeClr val="bg1"/>
                </a:solidFill>
                <a:ea typeface="Calibri"/>
                <a:cs typeface="Segoe UI"/>
              </a:rPr>
              <a:t> </a:t>
            </a:r>
            <a:r>
              <a:rPr lang="en-US" b="1" u="sng" dirty="0">
                <a:solidFill>
                  <a:schemeClr val="bg1"/>
                </a:solidFill>
                <a:ea typeface="Calibri"/>
                <a:cs typeface="Times New Roman"/>
                <a:hlinkClick r:id="rId3">
                  <a:extLst>
                    <a:ext uri="{A12FA001-AC4F-418D-AE19-62706E023703}">
                      <ahyp:hlinkClr xmlns:ahyp="http://schemas.microsoft.com/office/drawing/2018/hyperlinkcolor" val="tx"/>
                    </a:ext>
                  </a:extLst>
                </a:hlinkClick>
              </a:rPr>
              <a:t>Women in Business Conference (Kennewick)</a:t>
            </a:r>
            <a:r>
              <a:rPr lang="en-US" b="1" u="sng" dirty="0">
                <a:solidFill>
                  <a:schemeClr val="bg1"/>
                </a:solidFill>
                <a:ea typeface="Calibri"/>
                <a:cs typeface="Times New Roman"/>
              </a:rPr>
              <a:t> </a:t>
            </a:r>
          </a:p>
          <a:p>
            <a:pPr marL="1143000" lvl="1" indent="-285750">
              <a:spcAft>
                <a:spcPts val="600"/>
              </a:spcAft>
              <a:buFont typeface="Arial,Sans-Serif" panose="020B0604020202020204" pitchFamily="34" charset="0"/>
              <a:buChar char="•"/>
              <a:defRPr/>
            </a:pPr>
            <a:r>
              <a:rPr lang="en-US" b="1" dirty="0">
                <a:solidFill>
                  <a:schemeClr val="bg1"/>
                </a:solidFill>
                <a:ea typeface="Calibri"/>
                <a:cs typeface="Segoe UI"/>
              </a:rPr>
              <a:t>August 29</a:t>
            </a:r>
            <a:endParaRPr lang="en-US" dirty="0">
              <a:solidFill>
                <a:schemeClr val="bg1"/>
              </a:solidFill>
            </a:endParaRPr>
          </a:p>
        </p:txBody>
      </p:sp>
    </p:spTree>
    <p:extLst>
      <p:ext uri="{BB962C8B-B14F-4D97-AF65-F5344CB8AC3E}">
        <p14:creationId xmlns:p14="http://schemas.microsoft.com/office/powerpoint/2010/main" val="70982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893DF-CA7A-AAB3-4F76-DF6EE5D742B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D26741-FDB6-E04E-7D82-4D0A44C2AD25}"/>
              </a:ext>
            </a:extLst>
          </p:cNvPr>
          <p:cNvSpPr>
            <a:spLocks noGrp="1"/>
          </p:cNvSpPr>
          <p:nvPr>
            <p:ph type="title"/>
          </p:nvPr>
        </p:nvSpPr>
        <p:spPr>
          <a:xfrm>
            <a:off x="444500" y="542925"/>
            <a:ext cx="11214100" cy="535531"/>
          </a:xfrm>
        </p:spPr>
        <p:txBody>
          <a:bodyPr vert="horz" wrap="square" lIns="91440" tIns="45720" rIns="91440" bIns="45720" rtlCol="0" anchor="t">
            <a:normAutofit/>
          </a:bodyPr>
          <a:lstStyle/>
          <a:p>
            <a:pPr>
              <a:buClr>
                <a:schemeClr val="accent2"/>
              </a:buClr>
            </a:pPr>
            <a:r>
              <a:rPr lang="en-US" b="1" kern="1200" spc="-70" baseline="0" dirty="0">
                <a:latin typeface="+mj-lt"/>
                <a:ea typeface="+mj-ea"/>
                <a:cs typeface="+mj-cs"/>
              </a:rPr>
              <a:t>Networking and Relationship Building</a:t>
            </a:r>
          </a:p>
        </p:txBody>
      </p:sp>
      <p:sp>
        <p:nvSpPr>
          <p:cNvPr id="5" name="Text Placeholder 4">
            <a:extLst>
              <a:ext uri="{FF2B5EF4-FFF2-40B4-BE49-F238E27FC236}">
                <a16:creationId xmlns:a16="http://schemas.microsoft.com/office/drawing/2014/main" id="{29646E70-1CDC-39FD-A420-B4269E386ECE}"/>
              </a:ext>
            </a:extLst>
          </p:cNvPr>
          <p:cNvSpPr>
            <a:spLocks noGrp="1"/>
          </p:cNvSpPr>
          <p:nvPr>
            <p:ph type="body" sz="quarter" idx="18"/>
          </p:nvPr>
        </p:nvSpPr>
        <p:spPr>
          <a:xfrm>
            <a:off x="542094" y="3758314"/>
            <a:ext cx="11097456" cy="626875"/>
          </a:xfrm>
        </p:spPr>
        <p:txBody>
          <a:bodyPr vert="horz" lIns="0" tIns="0" rIns="0" bIns="0" rtlCol="0">
            <a:normAutofit/>
          </a:bodyPr>
          <a:lstStyle/>
          <a:p>
            <a:r>
              <a:rPr lang="en-US" sz="2800" spc="160" dirty="0">
                <a:solidFill>
                  <a:srgbClr val="63B7C6"/>
                </a:solidFill>
                <a:latin typeface="+mn-lt"/>
                <a:ea typeface="+mn-ea"/>
                <a:cs typeface="Arial" panose="020B0604020202020204" pitchFamily="34" charset="0"/>
              </a:rPr>
              <a:t>Get to know people. Build relationships. Build partnerships.</a:t>
            </a:r>
          </a:p>
        </p:txBody>
      </p:sp>
      <p:sp>
        <p:nvSpPr>
          <p:cNvPr id="2" name="Slide Number Placeholder 1">
            <a:extLst>
              <a:ext uri="{FF2B5EF4-FFF2-40B4-BE49-F238E27FC236}">
                <a16:creationId xmlns:a16="http://schemas.microsoft.com/office/drawing/2014/main" id="{7BDA076C-49B8-C1A7-2B4C-EF8E103F5D9B}"/>
              </a:ext>
            </a:extLst>
          </p:cNvPr>
          <p:cNvSpPr>
            <a:spLocks noGrp="1"/>
          </p:cNvSpPr>
          <p:nvPr>
            <p:ph type="sldNum" sz="quarter" idx="12"/>
          </p:nvPr>
        </p:nvSpPr>
        <p:spPr>
          <a:xfrm>
            <a:off x="11252200" y="6315075"/>
            <a:ext cx="406400" cy="365125"/>
          </a:xfrm>
        </p:spPr>
        <p:txBody>
          <a:bodyPr vert="horz" lIns="91440" tIns="45720" rIns="91440" bIns="45720" rtlCol="0" anchor="ctr">
            <a:normAutofit/>
          </a:bodyPr>
          <a:lstStyle/>
          <a:p>
            <a:pPr>
              <a:spcAft>
                <a:spcPts val="600"/>
              </a:spcAft>
            </a:pPr>
            <a:fld id="{C263D6C4-4840-40CC-AC84-17E24B3B7BDE}" type="slidenum">
              <a:rPr lang="en-US" smtClean="0"/>
              <a:pPr>
                <a:spcAft>
                  <a:spcPts val="600"/>
                </a:spcAft>
              </a:pPr>
              <a:t>16</a:t>
            </a:fld>
            <a:endParaRPr lang="en-US"/>
          </a:p>
        </p:txBody>
      </p:sp>
      <p:pic>
        <p:nvPicPr>
          <p:cNvPr id="6" name="Picture 5" descr="Meeting in office">
            <a:extLst>
              <a:ext uri="{FF2B5EF4-FFF2-40B4-BE49-F238E27FC236}">
                <a16:creationId xmlns:a16="http://schemas.microsoft.com/office/drawing/2014/main" id="{9124EEFF-8D09-F2FD-51AA-98B0979B6EDD}"/>
              </a:ext>
            </a:extLst>
          </p:cNvPr>
          <p:cNvPicPr>
            <a:picLocks noChangeAspect="1"/>
          </p:cNvPicPr>
          <p:nvPr/>
        </p:nvPicPr>
        <p:blipFill>
          <a:blip r:embed="rId2"/>
          <a:srcRect t="42645" b="29111"/>
          <a:stretch>
            <a:fillRect/>
          </a:stretch>
        </p:blipFill>
        <p:spPr>
          <a:xfrm>
            <a:off x="-2" y="1352575"/>
            <a:ext cx="12192002" cy="2289897"/>
          </a:xfrm>
          <a:prstGeom prst="rect">
            <a:avLst/>
          </a:prstGeom>
          <a:noFill/>
        </p:spPr>
      </p:pic>
      <p:sp>
        <p:nvSpPr>
          <p:cNvPr id="8" name="TextBox 7">
            <a:extLst>
              <a:ext uri="{FF2B5EF4-FFF2-40B4-BE49-F238E27FC236}">
                <a16:creationId xmlns:a16="http://schemas.microsoft.com/office/drawing/2014/main" id="{EF4C12B4-1BD9-0A82-F009-BE32F467ACB9}"/>
              </a:ext>
            </a:extLst>
          </p:cNvPr>
          <p:cNvSpPr txBox="1"/>
          <p:nvPr/>
        </p:nvSpPr>
        <p:spPr>
          <a:xfrm>
            <a:off x="6095999" y="4456402"/>
            <a:ext cx="4552335" cy="1463040"/>
          </a:xfrm>
          <a:prstGeom prst="rect">
            <a:avLst/>
          </a:prstGeom>
        </p:spPr>
        <p:txBody>
          <a:bodyPr vert="horz" lIns="0" tIns="0" rIns="0" bIns="0" rtlCol="0">
            <a:noAutofit/>
          </a:bodyPr>
          <a:lstStyle/>
          <a:p>
            <a:pPr>
              <a:lnSpc>
                <a:spcPct val="90000"/>
              </a:lnSpc>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Facilitated By:</a:t>
            </a:r>
          </a:p>
          <a:p>
            <a:pPr>
              <a:lnSpc>
                <a:spcPct val="90000"/>
              </a:lnSpc>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Cedric Austin, Organizer &amp; Facilitator </a:t>
            </a:r>
          </a:p>
          <a:p>
            <a:pPr>
              <a:lnSpc>
                <a:spcPct val="90000"/>
              </a:lnSpc>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Washington State Department of Enterprise Services Community Engagement Specialist </a:t>
            </a:r>
          </a:p>
          <a:p>
            <a:pPr>
              <a:lnSpc>
                <a:spcPct val="90000"/>
              </a:lnSpc>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hlinkClick r:id="rId3" tooltip="https://des.wa.gov/about/committees-groups/procurement-inclusion-and-equity-pie-program">
                  <a:extLst>
                    <a:ext uri="{A12FA001-AC4F-418D-AE19-62706E023703}">
                      <ahyp:hlinkClr xmlns:ahyp="http://schemas.microsoft.com/office/drawing/2018/hyperlinkcolor" val="tx"/>
                    </a:ext>
                  </a:extLst>
                </a:hlinkClick>
              </a:rPr>
              <a:t>Procurement Inclusion and Equity Program</a:t>
            </a:r>
            <a:r>
              <a:rPr lang="en-US" sz="1600" kern="1200" dirty="0">
                <a:solidFill>
                  <a:schemeClr val="bg1"/>
                </a:solidFill>
                <a:latin typeface="+mn-lt"/>
                <a:ea typeface="+mn-ea"/>
                <a:cs typeface="Arial" panose="020B0604020202020204" pitchFamily="34" charset="0"/>
              </a:rPr>
              <a:t> | </a:t>
            </a:r>
            <a:r>
              <a:rPr lang="en-US" sz="1600" kern="1200" dirty="0">
                <a:solidFill>
                  <a:schemeClr val="bg1"/>
                </a:solidFill>
                <a:latin typeface="+mn-lt"/>
                <a:ea typeface="+mn-ea"/>
                <a:cs typeface="Arial" panose="020B0604020202020204" pitchFamily="34" charset="0"/>
                <a:hlinkClick r:id="rId4" tooltip="https://des.wa.gov/about/agency-overview/initiatives/supplier-diversity-state-contracts/public-works-business-diversity-program">
                  <a:extLst>
                    <a:ext uri="{A12FA001-AC4F-418D-AE19-62706E023703}">
                      <ahyp:hlinkClr xmlns:ahyp="http://schemas.microsoft.com/office/drawing/2018/hyperlinkcolor" val="tx"/>
                    </a:ext>
                  </a:extLst>
                </a:hlinkClick>
              </a:rPr>
              <a:t>Public Works Business Diversity Program</a:t>
            </a:r>
            <a:r>
              <a:rPr lang="en-US" sz="1600" kern="1200" dirty="0">
                <a:solidFill>
                  <a:schemeClr val="bg1"/>
                </a:solidFill>
                <a:latin typeface="+mn-lt"/>
                <a:ea typeface="+mn-ea"/>
                <a:cs typeface="Arial" panose="020B0604020202020204" pitchFamily="34" charset="0"/>
              </a:rPr>
              <a:t> </a:t>
            </a:r>
          </a:p>
        </p:txBody>
      </p:sp>
      <p:sp>
        <p:nvSpPr>
          <p:cNvPr id="7" name="TextBox 6">
            <a:extLst>
              <a:ext uri="{FF2B5EF4-FFF2-40B4-BE49-F238E27FC236}">
                <a16:creationId xmlns:a16="http://schemas.microsoft.com/office/drawing/2014/main" id="{34F49C82-2513-9853-C7F4-7A194F2D09CC}"/>
              </a:ext>
            </a:extLst>
          </p:cNvPr>
          <p:cNvSpPr txBox="1"/>
          <p:nvPr/>
        </p:nvSpPr>
        <p:spPr>
          <a:xfrm>
            <a:off x="542094" y="4426907"/>
            <a:ext cx="3951248" cy="1463040"/>
          </a:xfrm>
          <a:prstGeom prst="rect">
            <a:avLst/>
          </a:prstGeom>
        </p:spPr>
        <p:txBody>
          <a:bodyPr vert="horz" lIns="0" tIns="0" rIns="0" bIns="0" rtlCol="0">
            <a:noAutofit/>
          </a:bodyPr>
          <a:lstStyle/>
          <a:p>
            <a:pPr>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Facilitated By:</a:t>
            </a:r>
          </a:p>
          <a:p>
            <a:pPr>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Ryan Taylor, Organizer &amp; Facilitator </a:t>
            </a:r>
          </a:p>
          <a:p>
            <a:pPr>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Golden Gift Consulting / </a:t>
            </a:r>
            <a:br>
              <a:rPr lang="en-US" sz="1600" kern="1200" dirty="0">
                <a:solidFill>
                  <a:schemeClr val="bg1"/>
                </a:solidFill>
                <a:latin typeface="+mn-lt"/>
                <a:ea typeface="+mn-ea"/>
                <a:cs typeface="Arial" panose="020B0604020202020204" pitchFamily="34" charset="0"/>
              </a:rPr>
            </a:br>
            <a:r>
              <a:rPr lang="en-US" sz="1600" kern="1200" dirty="0">
                <a:solidFill>
                  <a:schemeClr val="bg1"/>
                </a:solidFill>
                <a:latin typeface="+mn-lt"/>
                <a:ea typeface="+mn-ea"/>
                <a:cs typeface="Arial" panose="020B0604020202020204" pitchFamily="34" charset="0"/>
              </a:rPr>
              <a:t>GHS Communications Consulting  Management &amp; Business Development Consulting | Communications &amp; Marketing</a:t>
            </a:r>
            <a:endParaRPr lang="en-US" sz="1600" u="sng" kern="1200" dirty="0">
              <a:solidFill>
                <a:schemeClr val="bg1"/>
              </a:solidFill>
              <a:latin typeface="+mn-lt"/>
              <a:ea typeface="+mn-ea"/>
              <a:cs typeface="Arial" panose="020B0604020202020204" pitchFamily="34" charset="0"/>
            </a:endParaRPr>
          </a:p>
        </p:txBody>
      </p:sp>
    </p:spTree>
    <p:extLst>
      <p:ext uri="{BB962C8B-B14F-4D97-AF65-F5344CB8AC3E}">
        <p14:creationId xmlns:p14="http://schemas.microsoft.com/office/powerpoint/2010/main" val="252454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791A0-5D34-1FE5-D7DA-BCD348300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FDFEDB-1C80-BACC-11CF-EACCDF32B1F4}"/>
              </a:ext>
            </a:extLst>
          </p:cNvPr>
          <p:cNvSpPr>
            <a:spLocks noGrp="1"/>
          </p:cNvSpPr>
          <p:nvPr>
            <p:ph type="title"/>
          </p:nvPr>
        </p:nvSpPr>
        <p:spPr>
          <a:xfrm>
            <a:off x="444500" y="542925"/>
            <a:ext cx="11214100" cy="535531"/>
          </a:xfrm>
        </p:spPr>
        <p:txBody>
          <a:bodyPr wrap="square" anchor="t">
            <a:noAutofit/>
          </a:bodyPr>
          <a:lstStyle/>
          <a:p>
            <a:r>
              <a:rPr lang="en-US" dirty="0"/>
              <a:t>What happens during our Networking and </a:t>
            </a:r>
            <a:br>
              <a:rPr lang="en-US" dirty="0"/>
            </a:br>
            <a:r>
              <a:rPr lang="en-US" dirty="0"/>
              <a:t>Relationship Building portion of the meeting?</a:t>
            </a:r>
          </a:p>
        </p:txBody>
      </p:sp>
      <p:sp>
        <p:nvSpPr>
          <p:cNvPr id="3" name="Slide Number Placeholder 2">
            <a:extLst>
              <a:ext uri="{FF2B5EF4-FFF2-40B4-BE49-F238E27FC236}">
                <a16:creationId xmlns:a16="http://schemas.microsoft.com/office/drawing/2014/main" id="{9F87C8C8-C1F3-49EB-8176-2A9AA4B417BE}"/>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17</a:t>
            </a:fld>
            <a:endParaRPr lang="en-US" noProof="0"/>
          </a:p>
        </p:txBody>
      </p:sp>
      <p:graphicFrame>
        <p:nvGraphicFramePr>
          <p:cNvPr id="25" name="Content Placeholder 3">
            <a:extLst>
              <a:ext uri="{FF2B5EF4-FFF2-40B4-BE49-F238E27FC236}">
                <a16:creationId xmlns:a16="http://schemas.microsoft.com/office/drawing/2014/main" id="{F5EB4777-7CAB-9629-1AD0-0FBB8F7DF091}"/>
              </a:ext>
            </a:extLst>
          </p:cNvPr>
          <p:cNvGraphicFramePr>
            <a:graphicFrameLocks noGrp="1"/>
          </p:cNvGraphicFramePr>
          <p:nvPr>
            <p:ph idx="1"/>
            <p:extLst>
              <p:ext uri="{D42A27DB-BD31-4B8C-83A1-F6EECF244321}">
                <p14:modId xmlns:p14="http://schemas.microsoft.com/office/powerpoint/2010/main" val="2929782981"/>
              </p:ext>
            </p:extLst>
          </p:nvPr>
        </p:nvGraphicFramePr>
        <p:xfrm>
          <a:off x="631810" y="1444649"/>
          <a:ext cx="10056510" cy="4579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2066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60054-D712-4B11-A134-DA2093D53B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02660-6BE5-29B6-FF3D-A19D44D46BD4}"/>
              </a:ext>
            </a:extLst>
          </p:cNvPr>
          <p:cNvSpPr>
            <a:spLocks noGrp="1"/>
          </p:cNvSpPr>
          <p:nvPr>
            <p:ph type="title"/>
          </p:nvPr>
        </p:nvSpPr>
        <p:spPr>
          <a:xfrm>
            <a:off x="444500" y="542925"/>
            <a:ext cx="11214100" cy="535531"/>
          </a:xfrm>
        </p:spPr>
        <p:txBody>
          <a:bodyPr wrap="square" anchor="t">
            <a:normAutofit/>
          </a:bodyPr>
          <a:lstStyle/>
          <a:p>
            <a:pPr>
              <a:spcBef>
                <a:spcPts val="1000"/>
              </a:spcBef>
              <a:buClr>
                <a:schemeClr val="accent2"/>
              </a:buClr>
            </a:pPr>
            <a:r>
              <a:rPr lang="en-US" dirty="0"/>
              <a:t>Today’s Topics</a:t>
            </a:r>
          </a:p>
        </p:txBody>
      </p:sp>
      <p:sp>
        <p:nvSpPr>
          <p:cNvPr id="3" name="Slide Number Placeholder 2">
            <a:extLst>
              <a:ext uri="{FF2B5EF4-FFF2-40B4-BE49-F238E27FC236}">
                <a16:creationId xmlns:a16="http://schemas.microsoft.com/office/drawing/2014/main" id="{D24719F8-C357-AFF6-09FB-02BD42D63DB6}"/>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18</a:t>
            </a:fld>
            <a:endParaRPr lang="en-US" noProof="0"/>
          </a:p>
        </p:txBody>
      </p:sp>
      <p:sp>
        <p:nvSpPr>
          <p:cNvPr id="4" name="Content Placeholder 3">
            <a:extLst>
              <a:ext uri="{FF2B5EF4-FFF2-40B4-BE49-F238E27FC236}">
                <a16:creationId xmlns:a16="http://schemas.microsoft.com/office/drawing/2014/main" id="{444502CD-B705-87AF-4A2F-C9742897B717}"/>
              </a:ext>
            </a:extLst>
          </p:cNvPr>
          <p:cNvSpPr>
            <a:spLocks noGrp="1"/>
          </p:cNvSpPr>
          <p:nvPr>
            <p:ph sz="half" idx="1"/>
          </p:nvPr>
        </p:nvSpPr>
        <p:spPr>
          <a:xfrm>
            <a:off x="443365" y="1517715"/>
            <a:ext cx="5184437" cy="4659248"/>
          </a:xfrm>
        </p:spPr>
        <p:txBody>
          <a:bodyPr>
            <a:noAutofit/>
          </a:bodyPr>
          <a:lstStyle/>
          <a:p>
            <a:pPr marL="0" indent="0">
              <a:spcAft>
                <a:spcPts val="600"/>
              </a:spcAft>
              <a:buNone/>
            </a:pPr>
            <a:r>
              <a:rPr lang="en-US" sz="2800" dirty="0"/>
              <a:t>Topics for Small Businesses, GCs and Organizational Representatives:</a:t>
            </a:r>
          </a:p>
          <a:p>
            <a:pPr marL="0" indent="0">
              <a:spcAft>
                <a:spcPts val="600"/>
              </a:spcAft>
              <a:buNone/>
            </a:pPr>
            <a:r>
              <a:rPr lang="en-US" sz="2800" dirty="0"/>
              <a:t>1.What are your recent “WINs” in public and private contracting, or your related program work?</a:t>
            </a:r>
          </a:p>
          <a:p>
            <a:pPr marL="0" indent="0">
              <a:spcAft>
                <a:spcPts val="600"/>
              </a:spcAft>
              <a:buNone/>
            </a:pPr>
            <a:r>
              <a:rPr lang="en-US" sz="2800" dirty="0"/>
              <a:t>2. What do you believe you will need to grow your business or program to the next level?</a:t>
            </a:r>
          </a:p>
          <a:p>
            <a:pPr marL="0" indent="0">
              <a:spcAft>
                <a:spcPts val="600"/>
              </a:spcAft>
              <a:buNone/>
            </a:pPr>
            <a:endParaRPr lang="en-US" sz="2800" dirty="0"/>
          </a:p>
        </p:txBody>
      </p:sp>
      <p:pic>
        <p:nvPicPr>
          <p:cNvPr id="6" name="Picture 5" descr="Young woman thinking">
            <a:extLst>
              <a:ext uri="{FF2B5EF4-FFF2-40B4-BE49-F238E27FC236}">
                <a16:creationId xmlns:a16="http://schemas.microsoft.com/office/drawing/2014/main" id="{5CDE28FA-F115-E168-229B-32A40B837DBF}"/>
              </a:ext>
            </a:extLst>
          </p:cNvPr>
          <p:cNvPicPr>
            <a:picLocks noChangeAspect="1"/>
          </p:cNvPicPr>
          <p:nvPr/>
        </p:nvPicPr>
        <p:blipFill>
          <a:blip r:embed="rId2"/>
          <a:srcRect l="11738" r="13986" b="-2"/>
          <a:stretch>
            <a:fillRect/>
          </a:stretch>
        </p:blipFill>
        <p:spPr>
          <a:xfrm>
            <a:off x="6993928" y="1960482"/>
            <a:ext cx="4206240" cy="3780144"/>
          </a:xfrm>
          <a:prstGeom prst="rect">
            <a:avLst/>
          </a:prstGeom>
          <a:noFill/>
        </p:spPr>
      </p:pic>
    </p:spTree>
    <p:extLst>
      <p:ext uri="{BB962C8B-B14F-4D97-AF65-F5344CB8AC3E}">
        <p14:creationId xmlns:p14="http://schemas.microsoft.com/office/powerpoint/2010/main" val="3188861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39CA-1E27-3D0E-C4BE-28A435481C6A}"/>
              </a:ext>
            </a:extLst>
          </p:cNvPr>
          <p:cNvSpPr>
            <a:spLocks noGrp="1"/>
          </p:cNvSpPr>
          <p:nvPr>
            <p:ph type="title"/>
          </p:nvPr>
        </p:nvSpPr>
        <p:spPr>
          <a:xfrm>
            <a:off x="444500" y="542925"/>
            <a:ext cx="11214100" cy="535531"/>
          </a:xfrm>
        </p:spPr>
        <p:txBody>
          <a:bodyPr wrap="square" anchor="t">
            <a:normAutofit/>
          </a:bodyPr>
          <a:lstStyle/>
          <a:p>
            <a:pPr>
              <a:spcBef>
                <a:spcPts val="1000"/>
              </a:spcBef>
              <a:buClr>
                <a:schemeClr val="accent2"/>
              </a:buClr>
            </a:pPr>
            <a:r>
              <a:rPr lang="en-US" dirty="0"/>
              <a:t>Questions</a:t>
            </a:r>
          </a:p>
        </p:txBody>
      </p:sp>
      <p:sp>
        <p:nvSpPr>
          <p:cNvPr id="3" name="Slide Number Placeholder 2">
            <a:extLst>
              <a:ext uri="{FF2B5EF4-FFF2-40B4-BE49-F238E27FC236}">
                <a16:creationId xmlns:a16="http://schemas.microsoft.com/office/drawing/2014/main" id="{509C7778-262B-FAAD-8052-9D226A508497}"/>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19</a:t>
            </a:fld>
            <a:endParaRPr lang="en-US" noProof="0"/>
          </a:p>
        </p:txBody>
      </p:sp>
      <p:sp>
        <p:nvSpPr>
          <p:cNvPr id="4" name="Content Placeholder 3">
            <a:extLst>
              <a:ext uri="{FF2B5EF4-FFF2-40B4-BE49-F238E27FC236}">
                <a16:creationId xmlns:a16="http://schemas.microsoft.com/office/drawing/2014/main" id="{189786C2-C078-6CA3-741B-B8FD6C8B2E13}"/>
              </a:ext>
            </a:extLst>
          </p:cNvPr>
          <p:cNvSpPr>
            <a:spLocks noGrp="1"/>
          </p:cNvSpPr>
          <p:nvPr>
            <p:ph sz="half" idx="1"/>
          </p:nvPr>
        </p:nvSpPr>
        <p:spPr>
          <a:xfrm>
            <a:off x="443365" y="1517715"/>
            <a:ext cx="5184437" cy="4659248"/>
          </a:xfrm>
        </p:spPr>
        <p:txBody>
          <a:bodyPr>
            <a:normAutofit/>
          </a:bodyPr>
          <a:lstStyle/>
          <a:p>
            <a:pPr marL="0" indent="0">
              <a:buNone/>
            </a:pPr>
            <a:r>
              <a:rPr lang="en-US" sz="3600" spc="-70" dirty="0"/>
              <a:t>Do you have any questions for our facilitators?</a:t>
            </a:r>
          </a:p>
        </p:txBody>
      </p:sp>
      <p:pic>
        <p:nvPicPr>
          <p:cNvPr id="6" name="Picture 5" descr="Question mark boxes">
            <a:extLst>
              <a:ext uri="{FF2B5EF4-FFF2-40B4-BE49-F238E27FC236}">
                <a16:creationId xmlns:a16="http://schemas.microsoft.com/office/drawing/2014/main" id="{9DC0EB5B-4B15-17CC-2EC1-5C16523C74BD}"/>
              </a:ext>
            </a:extLst>
          </p:cNvPr>
          <p:cNvPicPr>
            <a:picLocks noChangeAspect="1"/>
          </p:cNvPicPr>
          <p:nvPr/>
        </p:nvPicPr>
        <p:blipFill>
          <a:blip r:embed="rId2"/>
          <a:stretch>
            <a:fillRect/>
          </a:stretch>
        </p:blipFill>
        <p:spPr>
          <a:xfrm>
            <a:off x="6474163" y="2389216"/>
            <a:ext cx="5184437" cy="2916245"/>
          </a:xfrm>
          <a:prstGeom prst="rect">
            <a:avLst/>
          </a:prstGeom>
          <a:noFill/>
        </p:spPr>
      </p:pic>
    </p:spTree>
    <p:extLst>
      <p:ext uri="{BB962C8B-B14F-4D97-AF65-F5344CB8AC3E}">
        <p14:creationId xmlns:p14="http://schemas.microsoft.com/office/powerpoint/2010/main" val="1716857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439A9-3E24-606A-C198-3C531E11831D}"/>
              </a:ext>
            </a:extLst>
          </p:cNvPr>
          <p:cNvSpPr>
            <a:spLocks noGrp="1"/>
          </p:cNvSpPr>
          <p:nvPr>
            <p:ph type="title"/>
          </p:nvPr>
        </p:nvSpPr>
        <p:spPr/>
        <p:txBody>
          <a:bodyPr/>
          <a:lstStyle/>
          <a:p>
            <a:r>
              <a:rPr lang="en-US" dirty="0"/>
              <a:t>What is Washington-Oregon Community Networking Group?</a:t>
            </a:r>
          </a:p>
        </p:txBody>
      </p:sp>
      <p:sp>
        <p:nvSpPr>
          <p:cNvPr id="3" name="Slide Number Placeholder 2">
            <a:extLst>
              <a:ext uri="{FF2B5EF4-FFF2-40B4-BE49-F238E27FC236}">
                <a16:creationId xmlns:a16="http://schemas.microsoft.com/office/drawing/2014/main" id="{177B84BF-F8E5-3624-BFF8-0952CC4FCB39}"/>
              </a:ext>
            </a:extLst>
          </p:cNvPr>
          <p:cNvSpPr>
            <a:spLocks noGrp="1"/>
          </p:cNvSpPr>
          <p:nvPr>
            <p:ph type="sldNum" sz="quarter" idx="12"/>
          </p:nvPr>
        </p:nvSpPr>
        <p:spPr/>
        <p:txBody>
          <a:bodyPr/>
          <a:lstStyle/>
          <a:p>
            <a:fld id="{C263D6C4-4840-40CC-AC84-17E24B3B7BDE}" type="slidenum">
              <a:rPr lang="en-US" noProof="0" smtClean="0"/>
              <a:pPr/>
              <a:t>2</a:t>
            </a:fld>
            <a:endParaRPr lang="en-US" noProof="0" dirty="0"/>
          </a:p>
        </p:txBody>
      </p:sp>
      <p:sp>
        <p:nvSpPr>
          <p:cNvPr id="4" name="Content Placeholder 3">
            <a:extLst>
              <a:ext uri="{FF2B5EF4-FFF2-40B4-BE49-F238E27FC236}">
                <a16:creationId xmlns:a16="http://schemas.microsoft.com/office/drawing/2014/main" id="{93A2F4B9-3123-EFBA-64F4-84E525894867}"/>
              </a:ext>
            </a:extLst>
          </p:cNvPr>
          <p:cNvSpPr>
            <a:spLocks noGrp="1"/>
          </p:cNvSpPr>
          <p:nvPr>
            <p:ph idx="1"/>
          </p:nvPr>
        </p:nvSpPr>
        <p:spPr/>
        <p:txBody>
          <a:bodyPr>
            <a:normAutofit/>
          </a:bodyPr>
          <a:lstStyle/>
          <a:p>
            <a:pPr>
              <a:spcAft>
                <a:spcPts val="1200"/>
              </a:spcAft>
            </a:pPr>
            <a:r>
              <a:rPr lang="en-US" sz="2400" dirty="0"/>
              <a:t>Our meeting is a safe space to learn and share information and connect with small businesses and organizational representatives to build business relationships and partnerships.</a:t>
            </a:r>
          </a:p>
          <a:p>
            <a:pPr lvl="1">
              <a:spcAft>
                <a:spcPts val="1200"/>
              </a:spcAft>
            </a:pPr>
            <a:r>
              <a:rPr lang="en-US" sz="2000" dirty="0"/>
              <a:t>During the first half of our meeting, we share and discuss opportunities to develop new business.</a:t>
            </a:r>
          </a:p>
          <a:p>
            <a:pPr lvl="1">
              <a:spcAft>
                <a:spcPts val="1200"/>
              </a:spcAft>
            </a:pPr>
            <a:r>
              <a:rPr lang="en-US" sz="2000" dirty="0"/>
              <a:t>In the second half of our meeting, we engage in facilitated networking, guided by our facilitators and advisors.</a:t>
            </a:r>
          </a:p>
        </p:txBody>
      </p:sp>
    </p:spTree>
    <p:extLst>
      <p:ext uri="{BB962C8B-B14F-4D97-AF65-F5344CB8AC3E}">
        <p14:creationId xmlns:p14="http://schemas.microsoft.com/office/powerpoint/2010/main" val="3031126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B3640-0947-48C9-F0A1-1EC3AEA65A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D55E1-83DD-65D1-9A40-44B9ECC3DE8E}"/>
              </a:ext>
            </a:extLst>
          </p:cNvPr>
          <p:cNvSpPr>
            <a:spLocks noGrp="1"/>
          </p:cNvSpPr>
          <p:nvPr>
            <p:ph type="title"/>
          </p:nvPr>
        </p:nvSpPr>
        <p:spPr>
          <a:xfrm>
            <a:off x="444500" y="542925"/>
            <a:ext cx="11214100" cy="535531"/>
          </a:xfrm>
        </p:spPr>
        <p:txBody>
          <a:bodyPr wrap="square" anchor="t">
            <a:normAutofit/>
          </a:bodyPr>
          <a:lstStyle/>
          <a:p>
            <a:pPr>
              <a:spcBef>
                <a:spcPts val="1000"/>
              </a:spcBef>
              <a:buClr>
                <a:schemeClr val="accent2"/>
              </a:buClr>
            </a:pPr>
            <a:r>
              <a:rPr lang="en-US" dirty="0"/>
              <a:t>Thank You for Attending</a:t>
            </a:r>
          </a:p>
        </p:txBody>
      </p:sp>
      <p:sp>
        <p:nvSpPr>
          <p:cNvPr id="3" name="Slide Number Placeholder 2">
            <a:extLst>
              <a:ext uri="{FF2B5EF4-FFF2-40B4-BE49-F238E27FC236}">
                <a16:creationId xmlns:a16="http://schemas.microsoft.com/office/drawing/2014/main" id="{B8CA668A-1B70-3DC2-1D2F-00763EB46EA3}"/>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20</a:t>
            </a:fld>
            <a:endParaRPr lang="en-US" noProof="0"/>
          </a:p>
        </p:txBody>
      </p:sp>
      <p:sp>
        <p:nvSpPr>
          <p:cNvPr id="4" name="Content Placeholder 3">
            <a:extLst>
              <a:ext uri="{FF2B5EF4-FFF2-40B4-BE49-F238E27FC236}">
                <a16:creationId xmlns:a16="http://schemas.microsoft.com/office/drawing/2014/main" id="{7B0F75EA-1A62-C298-B4FF-B37F1B9D5CCF}"/>
              </a:ext>
            </a:extLst>
          </p:cNvPr>
          <p:cNvSpPr>
            <a:spLocks noGrp="1"/>
          </p:cNvSpPr>
          <p:nvPr>
            <p:ph sz="half" idx="1"/>
          </p:nvPr>
        </p:nvSpPr>
        <p:spPr>
          <a:xfrm>
            <a:off x="443364" y="1926089"/>
            <a:ext cx="5652635" cy="1802534"/>
          </a:xfrm>
        </p:spPr>
        <p:txBody>
          <a:bodyPr>
            <a:noAutofit/>
          </a:bodyPr>
          <a:lstStyle/>
          <a:p>
            <a:pPr marL="0" indent="0">
              <a:lnSpc>
                <a:spcPct val="120000"/>
              </a:lnSpc>
              <a:spcAft>
                <a:spcPts val="600"/>
              </a:spcAft>
              <a:buNone/>
            </a:pPr>
            <a:r>
              <a:rPr lang="en-US" sz="2400" spc="-70" dirty="0"/>
              <a:t>Our next meeting will be held on </a:t>
            </a:r>
            <a:br>
              <a:rPr lang="en-US" sz="2400" spc="-70" dirty="0"/>
            </a:br>
            <a:r>
              <a:rPr lang="en-US" sz="2400" spc="-70" dirty="0"/>
              <a:t>MS Teams on </a:t>
            </a:r>
            <a:br>
              <a:rPr lang="en-US" sz="2400" spc="-70" dirty="0"/>
            </a:br>
            <a:r>
              <a:rPr lang="en-US" sz="2400" spc="-70" dirty="0"/>
              <a:t>Monday, </a:t>
            </a:r>
            <a:r>
              <a:rPr lang="en-US" sz="2400" spc="-70"/>
              <a:t>July 20, </a:t>
            </a:r>
            <a:r>
              <a:rPr lang="en-US" sz="2400" spc="-70" dirty="0"/>
              <a:t>2026 </a:t>
            </a:r>
            <a:br>
              <a:rPr lang="en-US" sz="2400" spc="-70" dirty="0"/>
            </a:br>
            <a:r>
              <a:rPr lang="en-US" sz="2400" spc="-70" dirty="0"/>
              <a:t>12:00 pm Pacific</a:t>
            </a:r>
          </a:p>
        </p:txBody>
      </p:sp>
      <p:pic>
        <p:nvPicPr>
          <p:cNvPr id="6" name="Picture 5" descr="Calendar page with a pen on top">
            <a:extLst>
              <a:ext uri="{FF2B5EF4-FFF2-40B4-BE49-F238E27FC236}">
                <a16:creationId xmlns:a16="http://schemas.microsoft.com/office/drawing/2014/main" id="{5F41FAA5-2F74-E1BE-7FEB-E63374CA9889}"/>
              </a:ext>
            </a:extLst>
          </p:cNvPr>
          <p:cNvPicPr>
            <a:picLocks noChangeAspect="1"/>
          </p:cNvPicPr>
          <p:nvPr/>
        </p:nvPicPr>
        <p:blipFill>
          <a:blip r:embed="rId2"/>
          <a:stretch>
            <a:fillRect/>
          </a:stretch>
        </p:blipFill>
        <p:spPr>
          <a:xfrm>
            <a:off x="6636408" y="1998317"/>
            <a:ext cx="5184437" cy="3460611"/>
          </a:xfrm>
          <a:prstGeom prst="rect">
            <a:avLst/>
          </a:prstGeom>
          <a:noFill/>
        </p:spPr>
      </p:pic>
      <p:sp>
        <p:nvSpPr>
          <p:cNvPr id="7" name="Arrow: Left 6">
            <a:extLst>
              <a:ext uri="{FF2B5EF4-FFF2-40B4-BE49-F238E27FC236}">
                <a16:creationId xmlns:a16="http://schemas.microsoft.com/office/drawing/2014/main" id="{06891B4F-80C1-C282-9497-72CD517B4DCD}"/>
              </a:ext>
            </a:extLst>
          </p:cNvPr>
          <p:cNvSpPr/>
          <p:nvPr/>
        </p:nvSpPr>
        <p:spPr>
          <a:xfrm>
            <a:off x="7752897" y="4202445"/>
            <a:ext cx="501445" cy="26785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3325AF4-D361-F06A-21F6-E0AC2436F812}"/>
              </a:ext>
            </a:extLst>
          </p:cNvPr>
          <p:cNvSpPr/>
          <p:nvPr/>
        </p:nvSpPr>
        <p:spPr>
          <a:xfrm>
            <a:off x="7300063" y="4019565"/>
            <a:ext cx="365760" cy="36576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478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20784E-72C2-163B-537E-E3BEE4E778DA}"/>
              </a:ext>
            </a:extLst>
          </p:cNvPr>
          <p:cNvSpPr>
            <a:spLocks noGrp="1"/>
          </p:cNvSpPr>
          <p:nvPr>
            <p:ph type="sldNum" sz="quarter" idx="12"/>
          </p:nvPr>
        </p:nvSpPr>
        <p:spPr/>
        <p:txBody>
          <a:bodyPr/>
          <a:lstStyle/>
          <a:p>
            <a:fld id="{C263D6C4-4840-40CC-AC84-17E24B3B7BDE}" type="slidenum">
              <a:rPr lang="en-US" noProof="0" smtClean="0"/>
              <a:pPr/>
              <a:t>3</a:t>
            </a:fld>
            <a:endParaRPr lang="en-US" noProof="0" dirty="0"/>
          </a:p>
        </p:txBody>
      </p:sp>
      <p:sp>
        <p:nvSpPr>
          <p:cNvPr id="4" name="Text Placeholder 3">
            <a:extLst>
              <a:ext uri="{FF2B5EF4-FFF2-40B4-BE49-F238E27FC236}">
                <a16:creationId xmlns:a16="http://schemas.microsoft.com/office/drawing/2014/main" id="{29A841E2-1911-19E5-A646-80D3D5F7E82A}"/>
              </a:ext>
            </a:extLst>
          </p:cNvPr>
          <p:cNvSpPr>
            <a:spLocks noGrp="1"/>
          </p:cNvSpPr>
          <p:nvPr>
            <p:ph type="body" sz="quarter" idx="13"/>
          </p:nvPr>
        </p:nvSpPr>
        <p:spPr>
          <a:xfrm>
            <a:off x="451924" y="368009"/>
            <a:ext cx="9372600" cy="985609"/>
          </a:xfrm>
        </p:spPr>
        <p:txBody>
          <a:bodyPr>
            <a:normAutofit/>
          </a:bodyPr>
          <a:lstStyle/>
          <a:p>
            <a:pPr algn="l"/>
            <a:r>
              <a:rPr lang="en-US" sz="3200" b="1" spc="-70" dirty="0">
                <a:latin typeface="+mj-lt"/>
                <a:ea typeface="+mj-ea"/>
                <a:cs typeface="+mj-cs"/>
              </a:rPr>
              <a:t>Business Opportunities</a:t>
            </a:r>
          </a:p>
        </p:txBody>
      </p:sp>
      <p:sp>
        <p:nvSpPr>
          <p:cNvPr id="5" name="TextBox 4">
            <a:extLst>
              <a:ext uri="{FF2B5EF4-FFF2-40B4-BE49-F238E27FC236}">
                <a16:creationId xmlns:a16="http://schemas.microsoft.com/office/drawing/2014/main" id="{B111552F-0DCA-462B-2101-27F8E3CD3F9A}"/>
              </a:ext>
            </a:extLst>
          </p:cNvPr>
          <p:cNvSpPr txBox="1"/>
          <p:nvPr/>
        </p:nvSpPr>
        <p:spPr>
          <a:xfrm>
            <a:off x="378994" y="1849413"/>
            <a:ext cx="2628903" cy="2092881"/>
          </a:xfrm>
          <a:prstGeom prst="rect">
            <a:avLst/>
          </a:prstGeom>
          <a:noFill/>
        </p:spPr>
        <p:txBody>
          <a:bodyPr wrap="square" rtlCol="0">
            <a:spAutoFit/>
          </a:bodyPr>
          <a:lstStyle/>
          <a:p>
            <a:r>
              <a:rPr lang="en-US" b="1" dirty="0">
                <a:solidFill>
                  <a:schemeClr val="bg1"/>
                </a:solidFill>
              </a:rPr>
              <a:t>Facilitated By:</a:t>
            </a:r>
          </a:p>
          <a:p>
            <a:r>
              <a:rPr lang="en-US" sz="1400" b="1" dirty="0">
                <a:solidFill>
                  <a:schemeClr val="bg1"/>
                </a:solidFill>
              </a:rPr>
              <a:t>Ryan Taylor, Organizer &amp; Facilitator</a:t>
            </a:r>
            <a:r>
              <a:rPr lang="en-US" sz="1400" dirty="0">
                <a:solidFill>
                  <a:schemeClr val="bg1"/>
                </a:solidFill>
              </a:rPr>
              <a:t> – Golden Gift Consulting / GHS Communications Consulting | Management &amp; Business Development Consultant | Communications &amp; Marketing</a:t>
            </a:r>
            <a:endParaRPr lang="en-US" sz="1400" u="sng" dirty="0">
              <a:solidFill>
                <a:schemeClr val="accent1">
                  <a:lumMod val="40000"/>
                  <a:lumOff val="60000"/>
                </a:schemeClr>
              </a:solidFill>
            </a:endParaRPr>
          </a:p>
          <a:p>
            <a:endParaRPr lang="en-US" sz="1400" u="sng" dirty="0">
              <a:solidFill>
                <a:schemeClr val="accent1">
                  <a:lumMod val="40000"/>
                  <a:lumOff val="60000"/>
                </a:schemeClr>
              </a:solidFill>
            </a:endParaRPr>
          </a:p>
        </p:txBody>
      </p:sp>
      <p:sp>
        <p:nvSpPr>
          <p:cNvPr id="2" name="TextBox 1">
            <a:extLst>
              <a:ext uri="{FF2B5EF4-FFF2-40B4-BE49-F238E27FC236}">
                <a16:creationId xmlns:a16="http://schemas.microsoft.com/office/drawing/2014/main" id="{BA3F6CBE-DED9-1249-F559-D35A9AC9165D}"/>
              </a:ext>
            </a:extLst>
          </p:cNvPr>
          <p:cNvSpPr txBox="1"/>
          <p:nvPr/>
        </p:nvSpPr>
        <p:spPr>
          <a:xfrm>
            <a:off x="3072065" y="1849413"/>
            <a:ext cx="3023936" cy="2308324"/>
          </a:xfrm>
          <a:prstGeom prst="rect">
            <a:avLst/>
          </a:prstGeom>
          <a:noFill/>
        </p:spPr>
        <p:txBody>
          <a:bodyPr wrap="square" rtlCol="0">
            <a:spAutoFit/>
          </a:bodyPr>
          <a:lstStyle/>
          <a:p>
            <a:r>
              <a:rPr lang="en-US" b="1" dirty="0">
                <a:solidFill>
                  <a:schemeClr val="bg1"/>
                </a:solidFill>
              </a:rPr>
              <a:t>Contributor:</a:t>
            </a:r>
          </a:p>
          <a:p>
            <a:r>
              <a:rPr lang="en-US" sz="1400" b="1" dirty="0">
                <a:solidFill>
                  <a:schemeClr val="bg1"/>
                </a:solidFill>
              </a:rPr>
              <a:t>Barbara Alexander-Brown, Guest Facilitator &amp; Advisor </a:t>
            </a:r>
            <a:r>
              <a:rPr lang="en-US" sz="1400" dirty="0">
                <a:solidFill>
                  <a:schemeClr val="bg1"/>
                </a:solidFill>
              </a:rPr>
              <a:t>– Washington State Department of Transportation| Economic Opportunities &amp; Compliance Specialist – Interstate Bridge Replacement Project | Management &amp; Business Development Expert </a:t>
            </a:r>
            <a:endParaRPr lang="en-US" sz="1400" u="sng" dirty="0">
              <a:solidFill>
                <a:schemeClr val="accent1">
                  <a:lumMod val="40000"/>
                  <a:lumOff val="60000"/>
                </a:schemeClr>
              </a:solidFill>
            </a:endParaRPr>
          </a:p>
          <a:p>
            <a:endParaRPr lang="en-US" sz="1400" dirty="0"/>
          </a:p>
        </p:txBody>
      </p:sp>
      <p:sp>
        <p:nvSpPr>
          <p:cNvPr id="6" name="TextBox 5">
            <a:extLst>
              <a:ext uri="{FF2B5EF4-FFF2-40B4-BE49-F238E27FC236}">
                <a16:creationId xmlns:a16="http://schemas.microsoft.com/office/drawing/2014/main" id="{D5B02346-31C3-9292-3FE6-4D0F853B016B}"/>
              </a:ext>
            </a:extLst>
          </p:cNvPr>
          <p:cNvSpPr txBox="1"/>
          <p:nvPr/>
        </p:nvSpPr>
        <p:spPr>
          <a:xfrm>
            <a:off x="6256425" y="1849414"/>
            <a:ext cx="2342144" cy="2308324"/>
          </a:xfrm>
          <a:prstGeom prst="rect">
            <a:avLst/>
          </a:prstGeom>
          <a:noFill/>
        </p:spPr>
        <p:txBody>
          <a:bodyPr wrap="square" rtlCol="0">
            <a:spAutoFit/>
          </a:bodyPr>
          <a:lstStyle/>
          <a:p>
            <a:r>
              <a:rPr lang="en-US" b="1" dirty="0">
                <a:solidFill>
                  <a:schemeClr val="bg1"/>
                </a:solidFill>
              </a:rPr>
              <a:t>Contributor:</a:t>
            </a:r>
          </a:p>
          <a:p>
            <a:r>
              <a:rPr lang="en-US" sz="1400" b="1" dirty="0">
                <a:solidFill>
                  <a:schemeClr val="bg1"/>
                </a:solidFill>
              </a:rPr>
              <a:t>George Frost, Advisor </a:t>
            </a:r>
            <a:r>
              <a:rPr lang="en-US" sz="1400" dirty="0">
                <a:solidFill>
                  <a:schemeClr val="bg1"/>
                </a:solidFill>
              </a:rPr>
              <a:t>– GW Frost &amp; Associates LLC | Principal Consultant - Supplier Diversity &amp; Business Development | Communications &amp; Outreach | Community Engagement</a:t>
            </a:r>
          </a:p>
          <a:p>
            <a:endParaRPr lang="en-US" sz="1400" dirty="0"/>
          </a:p>
        </p:txBody>
      </p:sp>
      <p:sp>
        <p:nvSpPr>
          <p:cNvPr id="7" name="TextBox 6">
            <a:extLst>
              <a:ext uri="{FF2B5EF4-FFF2-40B4-BE49-F238E27FC236}">
                <a16:creationId xmlns:a16="http://schemas.microsoft.com/office/drawing/2014/main" id="{C21E0742-A4E2-C6E2-481D-5CD3E2220C69}"/>
              </a:ext>
            </a:extLst>
          </p:cNvPr>
          <p:cNvSpPr txBox="1"/>
          <p:nvPr/>
        </p:nvSpPr>
        <p:spPr>
          <a:xfrm>
            <a:off x="8662737" y="1849414"/>
            <a:ext cx="3150270" cy="1877437"/>
          </a:xfrm>
          <a:prstGeom prst="rect">
            <a:avLst/>
          </a:prstGeom>
          <a:noFill/>
        </p:spPr>
        <p:txBody>
          <a:bodyPr wrap="square" rtlCol="0">
            <a:spAutoFit/>
          </a:bodyPr>
          <a:lstStyle/>
          <a:p>
            <a:r>
              <a:rPr lang="en-US" b="1" dirty="0">
                <a:solidFill>
                  <a:schemeClr val="bg1"/>
                </a:solidFill>
              </a:rPr>
              <a:t>Contributor:</a:t>
            </a:r>
          </a:p>
          <a:p>
            <a:r>
              <a:rPr lang="en-US" sz="1400" b="1" dirty="0">
                <a:solidFill>
                  <a:schemeClr val="bg1"/>
                </a:solidFill>
              </a:rPr>
              <a:t>Veronica Ybarra, Moderator &amp; Advisor - </a:t>
            </a:r>
            <a:r>
              <a:rPr lang="en-US" sz="1400" dirty="0">
                <a:solidFill>
                  <a:schemeClr val="bg1"/>
                </a:solidFill>
              </a:rPr>
              <a:t>Golden Gift Consulting / GHS Communications | Small Business Consultant | RFP/Proposal Writing, Business Development | Communications &amp; Marketing</a:t>
            </a:r>
            <a:endParaRPr lang="en-US" sz="1400" dirty="0">
              <a:solidFill>
                <a:schemeClr val="accent1">
                  <a:lumMod val="40000"/>
                  <a:lumOff val="60000"/>
                </a:schemeClr>
              </a:solidFill>
            </a:endParaRPr>
          </a:p>
          <a:p>
            <a:endParaRPr lang="en-US" sz="1400" dirty="0"/>
          </a:p>
        </p:txBody>
      </p:sp>
    </p:spTree>
    <p:extLst>
      <p:ext uri="{BB962C8B-B14F-4D97-AF65-F5344CB8AC3E}">
        <p14:creationId xmlns:p14="http://schemas.microsoft.com/office/powerpoint/2010/main" val="84775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163CF-676C-0610-6B2D-31B93DFC69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08CBAC-2342-E8BB-C639-C328723CAD65}"/>
              </a:ext>
            </a:extLst>
          </p:cNvPr>
          <p:cNvSpPr>
            <a:spLocks noGrp="1"/>
          </p:cNvSpPr>
          <p:nvPr>
            <p:ph type="title"/>
          </p:nvPr>
        </p:nvSpPr>
        <p:spPr/>
        <p:txBody>
          <a:bodyPr/>
          <a:lstStyle/>
          <a:p>
            <a:pPr>
              <a:spcBef>
                <a:spcPts val="1000"/>
              </a:spcBef>
              <a:buClr>
                <a:schemeClr val="accent2"/>
              </a:buClr>
            </a:pPr>
            <a:r>
              <a:rPr lang="en-US" dirty="0"/>
              <a:t>Interstate Bridge Replacement Project – Drop-In Sessions</a:t>
            </a:r>
          </a:p>
        </p:txBody>
      </p:sp>
      <p:sp>
        <p:nvSpPr>
          <p:cNvPr id="3" name="Slide Number Placeholder 2">
            <a:extLst>
              <a:ext uri="{FF2B5EF4-FFF2-40B4-BE49-F238E27FC236}">
                <a16:creationId xmlns:a16="http://schemas.microsoft.com/office/drawing/2014/main" id="{E5FD5D8B-919A-0F54-4B80-D09BB901ADCC}"/>
              </a:ext>
            </a:extLst>
          </p:cNvPr>
          <p:cNvSpPr>
            <a:spLocks noGrp="1"/>
          </p:cNvSpPr>
          <p:nvPr>
            <p:ph type="sldNum" sz="quarter" idx="12"/>
          </p:nvPr>
        </p:nvSpPr>
        <p:spPr/>
        <p:txBody>
          <a:bodyPr/>
          <a:lstStyle/>
          <a:p>
            <a:fld id="{C263D6C4-4840-40CC-AC84-17E24B3B7BDE}" type="slidenum">
              <a:rPr lang="en-US" noProof="0" smtClean="0"/>
              <a:pPr/>
              <a:t>4</a:t>
            </a:fld>
            <a:endParaRPr lang="en-US" noProof="0" dirty="0"/>
          </a:p>
        </p:txBody>
      </p:sp>
      <p:sp>
        <p:nvSpPr>
          <p:cNvPr id="4" name="Content Placeholder 3">
            <a:extLst>
              <a:ext uri="{FF2B5EF4-FFF2-40B4-BE49-F238E27FC236}">
                <a16:creationId xmlns:a16="http://schemas.microsoft.com/office/drawing/2014/main" id="{BC5F338E-8B33-602C-6F69-D88C8FB811A4}"/>
              </a:ext>
            </a:extLst>
          </p:cNvPr>
          <p:cNvSpPr>
            <a:spLocks noGrp="1"/>
          </p:cNvSpPr>
          <p:nvPr>
            <p:ph idx="1"/>
          </p:nvPr>
        </p:nvSpPr>
        <p:spPr/>
        <p:txBody>
          <a:bodyPr>
            <a:normAutofit fontScale="92500"/>
          </a:bodyPr>
          <a:lstStyle/>
          <a:p>
            <a:pPr>
              <a:spcAft>
                <a:spcPts val="600"/>
              </a:spcAft>
            </a:pPr>
            <a:r>
              <a:rPr lang="en-US" dirty="0"/>
              <a:t>IBR has launched outreach drop-in sessions, where you can </a:t>
            </a:r>
          </a:p>
          <a:p>
            <a:pPr lvl="1">
              <a:spcAft>
                <a:spcPts val="600"/>
              </a:spcAft>
            </a:pPr>
            <a:r>
              <a:rPr lang="en-US" dirty="0"/>
              <a:t>Learn more about what’s happening with recent and upcoming outreach efforts</a:t>
            </a:r>
          </a:p>
          <a:p>
            <a:pPr lvl="1">
              <a:spcAft>
                <a:spcPts val="600"/>
              </a:spcAft>
            </a:pPr>
            <a:r>
              <a:rPr lang="en-US" dirty="0"/>
              <a:t>Find links to recent event recordings and presentations</a:t>
            </a:r>
          </a:p>
          <a:p>
            <a:pPr lvl="1">
              <a:spcAft>
                <a:spcPts val="600"/>
              </a:spcAft>
            </a:pPr>
            <a:r>
              <a:rPr lang="en-US" dirty="0"/>
              <a:t>Get help navigating the IBR Vendor Portal. </a:t>
            </a:r>
          </a:p>
          <a:p>
            <a:pPr marL="228600" lvl="1">
              <a:spcBef>
                <a:spcPts val="1000"/>
              </a:spcBef>
              <a:spcAft>
                <a:spcPts val="600"/>
              </a:spcAft>
            </a:pPr>
            <a:r>
              <a:rPr lang="en-US" sz="2800" dirty="0"/>
              <a:t>Check out the IBR Vendor Portal for more information and new features like the Bulletin Board, where IBR posts resources that are valuable to the small business community. </a:t>
            </a:r>
            <a:r>
              <a:rPr lang="en-US" sz="2800"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https://vendor.interstatebridge.org/Login</a:t>
            </a:r>
            <a:endParaRPr lang="en-US" sz="2800" dirty="0">
              <a:solidFill>
                <a:schemeClr val="accent1">
                  <a:lumMod val="40000"/>
                  <a:lumOff val="60000"/>
                </a:schemeClr>
              </a:solidFill>
            </a:endParaRPr>
          </a:p>
          <a:p>
            <a:endParaRPr lang="en-US" dirty="0"/>
          </a:p>
          <a:p>
            <a:pPr marL="0" indent="0">
              <a:buNone/>
            </a:pPr>
            <a:r>
              <a:rPr lang="en-US" dirty="0"/>
              <a:t> </a:t>
            </a:r>
          </a:p>
        </p:txBody>
      </p:sp>
    </p:spTree>
    <p:extLst>
      <p:ext uri="{BB962C8B-B14F-4D97-AF65-F5344CB8AC3E}">
        <p14:creationId xmlns:p14="http://schemas.microsoft.com/office/powerpoint/2010/main" val="1683132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3A3DD-07D0-12FA-8919-71566379D0C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6C6BD73-9046-6FE9-FD7D-A9BF40B6FB65}"/>
              </a:ext>
            </a:extLst>
          </p:cNvPr>
          <p:cNvSpPr/>
          <p:nvPr/>
        </p:nvSpPr>
        <p:spPr>
          <a:xfrm>
            <a:off x="6934202" y="3429000"/>
            <a:ext cx="4467224" cy="192681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CD7B41-510A-1AA8-7EB6-71BCE0C4A41B}"/>
              </a:ext>
            </a:extLst>
          </p:cNvPr>
          <p:cNvSpPr>
            <a:spLocks noGrp="1"/>
          </p:cNvSpPr>
          <p:nvPr>
            <p:ph type="title"/>
          </p:nvPr>
        </p:nvSpPr>
        <p:spPr>
          <a:xfrm>
            <a:off x="444500" y="542925"/>
            <a:ext cx="11214100" cy="535531"/>
          </a:xfrm>
        </p:spPr>
        <p:txBody>
          <a:bodyPr wrap="square" anchor="t">
            <a:normAutofit/>
          </a:bodyPr>
          <a:lstStyle/>
          <a:p>
            <a:pPr>
              <a:spcBef>
                <a:spcPts val="1000"/>
              </a:spcBef>
              <a:buClr>
                <a:schemeClr val="accent2"/>
              </a:buClr>
            </a:pPr>
            <a:r>
              <a:rPr lang="en-US" dirty="0"/>
              <a:t>Interstate Bridge Replacement Project – Upcoming Events</a:t>
            </a:r>
          </a:p>
        </p:txBody>
      </p:sp>
      <p:sp>
        <p:nvSpPr>
          <p:cNvPr id="3" name="Slide Number Placeholder 2">
            <a:extLst>
              <a:ext uri="{FF2B5EF4-FFF2-40B4-BE49-F238E27FC236}">
                <a16:creationId xmlns:a16="http://schemas.microsoft.com/office/drawing/2014/main" id="{B726751D-8BB0-9363-B451-6126F4A461FD}"/>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5</a:t>
            </a:fld>
            <a:endParaRPr lang="en-US" noProof="0"/>
          </a:p>
        </p:txBody>
      </p:sp>
      <p:sp>
        <p:nvSpPr>
          <p:cNvPr id="4" name="Content Placeholder 3">
            <a:extLst>
              <a:ext uri="{FF2B5EF4-FFF2-40B4-BE49-F238E27FC236}">
                <a16:creationId xmlns:a16="http://schemas.microsoft.com/office/drawing/2014/main" id="{F1F9CE54-C0DD-D55B-E775-2E28DD67F5CD}"/>
              </a:ext>
            </a:extLst>
          </p:cNvPr>
          <p:cNvSpPr>
            <a:spLocks noGrp="1"/>
          </p:cNvSpPr>
          <p:nvPr>
            <p:ph sz="half" idx="1"/>
          </p:nvPr>
        </p:nvSpPr>
        <p:spPr>
          <a:xfrm>
            <a:off x="443365" y="1517715"/>
            <a:ext cx="5184437" cy="4659248"/>
          </a:xfrm>
        </p:spPr>
        <p:txBody>
          <a:bodyPr>
            <a:normAutofit/>
          </a:bodyPr>
          <a:lstStyle/>
          <a:p>
            <a:pPr marL="0" indent="0">
              <a:buNone/>
            </a:pPr>
            <a:r>
              <a:rPr lang="en-US" b="1" u="sng"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July 23: IBR Outreach Drop-in Hour</a:t>
            </a:r>
            <a:r>
              <a:rPr lang="en-US" dirty="0">
                <a:solidFill>
                  <a:schemeClr val="accent1">
                    <a:lumMod val="40000"/>
                    <a:lumOff val="60000"/>
                  </a:schemeClr>
                </a:solidFill>
              </a:rPr>
              <a:t> </a:t>
            </a:r>
          </a:p>
          <a:p>
            <a:r>
              <a:rPr lang="en-US" dirty="0"/>
              <a:t>Time: 9 to 10 am  </a:t>
            </a:r>
          </a:p>
          <a:p>
            <a:r>
              <a:rPr lang="en-US" dirty="0"/>
              <a:t>Location / Format: Virtual  </a:t>
            </a:r>
          </a:p>
          <a:p>
            <a:pPr marL="0" indent="0">
              <a:buNone/>
            </a:pPr>
            <a:endParaRPr lang="en-US" b="1" dirty="0">
              <a:hlinkClick r:id="rId3">
                <a:extLst>
                  <a:ext uri="{A12FA001-AC4F-418D-AE19-62706E023703}">
                    <ahyp:hlinkClr xmlns:ahyp="http://schemas.microsoft.com/office/drawing/2018/hyperlinkcolor" val="tx"/>
                  </a:ext>
                </a:extLst>
              </a:hlinkClick>
            </a:endParaRPr>
          </a:p>
          <a:p>
            <a:pPr marL="0" indent="0">
              <a:buNone/>
            </a:pPr>
            <a:r>
              <a:rPr lang="en-US" b="1" dirty="0">
                <a:solidFill>
                  <a:schemeClr val="accent1">
                    <a:lumMod val="40000"/>
                    <a:lumOff val="60000"/>
                  </a:schemeClr>
                </a:solidFill>
                <a:hlinkClick r:id="rId3">
                  <a:extLst>
                    <a:ext uri="{A12FA001-AC4F-418D-AE19-62706E023703}">
                      <ahyp:hlinkClr xmlns:ahyp="http://schemas.microsoft.com/office/drawing/2018/hyperlinkcolor" val="tx"/>
                    </a:ext>
                  </a:extLst>
                </a:hlinkClick>
              </a:rPr>
              <a:t>August 11: Washington APEX and NAMC-WA: Bridge Building Block Session 2, Financial Considerations</a:t>
            </a:r>
            <a:r>
              <a:rPr lang="en-US" dirty="0">
                <a:solidFill>
                  <a:schemeClr val="accent1">
                    <a:lumMod val="40000"/>
                    <a:lumOff val="60000"/>
                  </a:schemeClr>
                </a:solidFill>
              </a:rPr>
              <a:t> </a:t>
            </a:r>
          </a:p>
          <a:p>
            <a:r>
              <a:rPr lang="en-US" dirty="0"/>
              <a:t>Time: 8:30 to 10 am  </a:t>
            </a:r>
          </a:p>
          <a:p>
            <a:r>
              <a:rPr lang="en-US" dirty="0"/>
              <a:t>Location / Format: Virtual  </a:t>
            </a:r>
          </a:p>
          <a:p>
            <a:endParaRPr lang="en-US" dirty="0"/>
          </a:p>
          <a:p>
            <a:pPr marL="0" indent="0">
              <a:buNone/>
            </a:pPr>
            <a:r>
              <a:rPr lang="en-US" dirty="0"/>
              <a:t> </a:t>
            </a:r>
          </a:p>
        </p:txBody>
      </p:sp>
      <p:pic>
        <p:nvPicPr>
          <p:cNvPr id="6" name="Picture 5">
            <a:extLst>
              <a:ext uri="{FF2B5EF4-FFF2-40B4-BE49-F238E27FC236}">
                <a16:creationId xmlns:a16="http://schemas.microsoft.com/office/drawing/2014/main" id="{11E49724-883F-B877-B9F8-AA05C9E38A2A}"/>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6934202" y="3429000"/>
            <a:ext cx="4264362" cy="2004252"/>
          </a:xfrm>
          <a:prstGeom prst="rect">
            <a:avLst/>
          </a:prstGeom>
          <a:noFill/>
        </p:spPr>
      </p:pic>
    </p:spTree>
    <p:extLst>
      <p:ext uri="{BB962C8B-B14F-4D97-AF65-F5344CB8AC3E}">
        <p14:creationId xmlns:p14="http://schemas.microsoft.com/office/powerpoint/2010/main" val="742417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222C0-E99F-9A29-0D49-7924C3C89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E218F7-D323-4170-D5F3-6C06A549AB56}"/>
              </a:ext>
            </a:extLst>
          </p:cNvPr>
          <p:cNvSpPr>
            <a:spLocks noGrp="1"/>
          </p:cNvSpPr>
          <p:nvPr>
            <p:ph type="title"/>
          </p:nvPr>
        </p:nvSpPr>
        <p:spPr/>
        <p:txBody>
          <a:bodyPr/>
          <a:lstStyle/>
          <a:p>
            <a:pPr>
              <a:spcBef>
                <a:spcPts val="1000"/>
              </a:spcBef>
              <a:buClr>
                <a:schemeClr val="accent2"/>
              </a:buClr>
            </a:pPr>
            <a:r>
              <a:rPr lang="en-US" dirty="0"/>
              <a:t>Interstate Bridge Replacement Project – Upcoming Events</a:t>
            </a:r>
          </a:p>
        </p:txBody>
      </p:sp>
      <p:sp>
        <p:nvSpPr>
          <p:cNvPr id="3" name="Slide Number Placeholder 2">
            <a:extLst>
              <a:ext uri="{FF2B5EF4-FFF2-40B4-BE49-F238E27FC236}">
                <a16:creationId xmlns:a16="http://schemas.microsoft.com/office/drawing/2014/main" id="{0C68AEB0-D935-B941-EEB0-7E9484B0F3D6}"/>
              </a:ext>
            </a:extLst>
          </p:cNvPr>
          <p:cNvSpPr>
            <a:spLocks noGrp="1"/>
          </p:cNvSpPr>
          <p:nvPr>
            <p:ph type="sldNum" sz="quarter" idx="12"/>
          </p:nvPr>
        </p:nvSpPr>
        <p:spPr/>
        <p:txBody>
          <a:bodyPr/>
          <a:lstStyle/>
          <a:p>
            <a:fld id="{C263D6C4-4840-40CC-AC84-17E24B3B7BDE}" type="slidenum">
              <a:rPr lang="en-US" noProof="0" smtClean="0"/>
              <a:pPr/>
              <a:t>6</a:t>
            </a:fld>
            <a:endParaRPr lang="en-US" noProof="0" dirty="0"/>
          </a:p>
        </p:txBody>
      </p:sp>
      <p:sp>
        <p:nvSpPr>
          <p:cNvPr id="4" name="Content Placeholder 3">
            <a:extLst>
              <a:ext uri="{FF2B5EF4-FFF2-40B4-BE49-F238E27FC236}">
                <a16:creationId xmlns:a16="http://schemas.microsoft.com/office/drawing/2014/main" id="{18CA03AF-0032-C165-7B37-EBAF285F4693}"/>
              </a:ext>
            </a:extLst>
          </p:cNvPr>
          <p:cNvSpPr>
            <a:spLocks noGrp="1"/>
          </p:cNvSpPr>
          <p:nvPr>
            <p:ph idx="1"/>
          </p:nvPr>
        </p:nvSpPr>
        <p:spPr/>
        <p:txBody>
          <a:bodyPr>
            <a:normAutofit fontScale="92500" lnSpcReduction="10000"/>
          </a:bodyPr>
          <a:lstStyle/>
          <a:p>
            <a:pPr marL="0" indent="0">
              <a:buNone/>
            </a:pPr>
            <a:r>
              <a:rPr lang="en-US" b="1"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September 3: Central Regional Contracting Forum &amp; Conference</a:t>
            </a:r>
            <a:r>
              <a:rPr lang="en-US" dirty="0">
                <a:solidFill>
                  <a:schemeClr val="accent1">
                    <a:lumMod val="40000"/>
                    <a:lumOff val="60000"/>
                  </a:schemeClr>
                </a:solidFill>
              </a:rPr>
              <a:t> </a:t>
            </a:r>
          </a:p>
          <a:p>
            <a:r>
              <a:rPr lang="en-US" dirty="0"/>
              <a:t>Time: 9 am to 5 pm  </a:t>
            </a:r>
          </a:p>
          <a:p>
            <a:r>
              <a:rPr lang="en-US" dirty="0"/>
              <a:t>Location / Format: Yakima, WA  </a:t>
            </a:r>
          </a:p>
          <a:p>
            <a:pPr marL="0" indent="0">
              <a:buNone/>
            </a:pPr>
            <a:endParaRPr lang="en-US" b="1" dirty="0">
              <a:solidFill>
                <a:srgbClr val="00559A"/>
              </a:solidFill>
              <a:hlinkClick r:id="rId3">
                <a:extLst>
                  <a:ext uri="{A12FA001-AC4F-418D-AE19-62706E023703}">
                    <ahyp:hlinkClr xmlns:ahyp="http://schemas.microsoft.com/office/drawing/2018/hyperlinkcolor" val="tx"/>
                  </a:ext>
                </a:extLst>
              </a:hlinkClick>
            </a:endParaRPr>
          </a:p>
          <a:p>
            <a:pPr marL="0" indent="0">
              <a:buNone/>
            </a:pPr>
            <a:r>
              <a:rPr lang="en-US" b="1" dirty="0">
                <a:solidFill>
                  <a:schemeClr val="accent1">
                    <a:lumMod val="40000"/>
                    <a:lumOff val="60000"/>
                  </a:schemeClr>
                </a:solidFill>
                <a:hlinkClick r:id="rId3">
                  <a:extLst>
                    <a:ext uri="{A12FA001-AC4F-418D-AE19-62706E023703}">
                      <ahyp:hlinkClr xmlns:ahyp="http://schemas.microsoft.com/office/drawing/2018/hyperlinkcolor" val="tx"/>
                    </a:ext>
                  </a:extLst>
                </a:hlinkClick>
              </a:rPr>
              <a:t>September 15: Washington APEX and NAMC-WA: Bridge Building Block Session 3, Avoiding Common Pitfalls</a:t>
            </a:r>
            <a:r>
              <a:rPr lang="en-US" b="1" dirty="0">
                <a:solidFill>
                  <a:schemeClr val="accent1">
                    <a:lumMod val="40000"/>
                    <a:lumOff val="60000"/>
                  </a:schemeClr>
                </a:solidFill>
              </a:rPr>
              <a:t> </a:t>
            </a:r>
            <a:endParaRPr lang="en-US" dirty="0">
              <a:solidFill>
                <a:schemeClr val="accent1">
                  <a:lumMod val="40000"/>
                  <a:lumOff val="60000"/>
                </a:schemeClr>
              </a:solidFill>
            </a:endParaRPr>
          </a:p>
          <a:p>
            <a:r>
              <a:rPr lang="en-US" dirty="0"/>
              <a:t>Time: 8:30 to 10 am  </a:t>
            </a:r>
          </a:p>
          <a:p>
            <a:r>
              <a:rPr lang="en-US" dirty="0"/>
              <a:t>Location / Format: Virtual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153046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188A6-5C75-EEA8-D156-9135969DFF49}"/>
              </a:ext>
            </a:extLst>
          </p:cNvPr>
          <p:cNvSpPr>
            <a:spLocks noGrp="1"/>
          </p:cNvSpPr>
          <p:nvPr>
            <p:ph type="title"/>
          </p:nvPr>
        </p:nvSpPr>
        <p:spPr/>
        <p:txBody>
          <a:bodyPr/>
          <a:lstStyle/>
          <a:p>
            <a:r>
              <a:rPr lang="en-US" dirty="0"/>
              <a:t>Solicitations and Related News</a:t>
            </a:r>
          </a:p>
        </p:txBody>
      </p:sp>
      <p:sp>
        <p:nvSpPr>
          <p:cNvPr id="3" name="Slide Number Placeholder 2">
            <a:extLst>
              <a:ext uri="{FF2B5EF4-FFF2-40B4-BE49-F238E27FC236}">
                <a16:creationId xmlns:a16="http://schemas.microsoft.com/office/drawing/2014/main" id="{ACA8BDA4-5045-E9F0-19FB-786DDB119305}"/>
              </a:ext>
            </a:extLst>
          </p:cNvPr>
          <p:cNvSpPr>
            <a:spLocks noGrp="1"/>
          </p:cNvSpPr>
          <p:nvPr>
            <p:ph type="sldNum" sz="quarter" idx="12"/>
          </p:nvPr>
        </p:nvSpPr>
        <p:spPr/>
        <p:txBody>
          <a:bodyPr/>
          <a:lstStyle/>
          <a:p>
            <a:fld id="{C263D6C4-4840-40CC-AC84-17E24B3B7BDE}" type="slidenum">
              <a:rPr lang="en-US" noProof="0" smtClean="0"/>
              <a:pPr/>
              <a:t>7</a:t>
            </a:fld>
            <a:endParaRPr lang="en-US" noProof="0" dirty="0"/>
          </a:p>
        </p:txBody>
      </p:sp>
      <p:sp>
        <p:nvSpPr>
          <p:cNvPr id="4" name="Content Placeholder 3">
            <a:extLst>
              <a:ext uri="{FF2B5EF4-FFF2-40B4-BE49-F238E27FC236}">
                <a16:creationId xmlns:a16="http://schemas.microsoft.com/office/drawing/2014/main" id="{E7ED8458-4CD3-4E7E-815D-9647889B5AF5}"/>
              </a:ext>
            </a:extLst>
          </p:cNvPr>
          <p:cNvSpPr>
            <a:spLocks noGrp="1"/>
          </p:cNvSpPr>
          <p:nvPr>
            <p:ph idx="1"/>
          </p:nvPr>
        </p:nvSpPr>
        <p:spPr/>
        <p:txBody>
          <a:bodyPr>
            <a:normAutofit/>
          </a:bodyPr>
          <a:lstStyle/>
          <a:p>
            <a:pPr>
              <a:spcAft>
                <a:spcPts val="600"/>
              </a:spcAft>
            </a:pPr>
            <a:r>
              <a:rPr lang="en-US" sz="2000" dirty="0"/>
              <a:t>DES Planned Procurements </a:t>
            </a:r>
            <a:r>
              <a:rPr lang="en-US" sz="2000" dirty="0">
                <a:solidFill>
                  <a:srgbClr val="FFC000"/>
                </a:solidFill>
                <a:hlinkClick r:id="rId2">
                  <a:extLst>
                    <a:ext uri="{A12FA001-AC4F-418D-AE19-62706E023703}">
                      <ahyp:hlinkClr xmlns:ahyp="http://schemas.microsoft.com/office/drawing/2018/hyperlinkcolor" val="tx"/>
                    </a:ext>
                  </a:extLst>
                </a:hlinkClick>
              </a:rPr>
              <a:t>https://apps.des.wa.gov/DESContracts/Home/PlannedProcurement</a:t>
            </a:r>
            <a:endParaRPr lang="en-US" sz="2000" dirty="0">
              <a:solidFill>
                <a:srgbClr val="FFC000"/>
              </a:solidFill>
            </a:endParaRPr>
          </a:p>
          <a:p>
            <a:pPr>
              <a:spcAft>
                <a:spcPts val="600"/>
              </a:spcAft>
            </a:pPr>
            <a:r>
              <a:rPr lang="en-US" sz="2000" dirty="0"/>
              <a:t>WSDOT (engineering contracts for design and construction projects, service contracts for transportation studies and media as well as IT goods and/or services) </a:t>
            </a:r>
            <a:r>
              <a:rPr lang="en-US" sz="2000" dirty="0">
                <a:solidFill>
                  <a:srgbClr val="FFC000"/>
                </a:solidFill>
                <a:hlinkClick r:id="rId3">
                  <a:extLst>
                    <a:ext uri="{A12FA001-AC4F-418D-AE19-62706E023703}">
                      <ahyp:hlinkClr xmlns:ahyp="http://schemas.microsoft.com/office/drawing/2018/hyperlinkcolor" val="tx"/>
                    </a:ext>
                  </a:extLst>
                </a:hlinkClick>
              </a:rPr>
              <a:t>Contracting Opportunities</a:t>
            </a:r>
            <a:endParaRPr lang="en-US" sz="2000" dirty="0">
              <a:solidFill>
                <a:srgbClr val="FFC000"/>
              </a:solidFill>
            </a:endParaRPr>
          </a:p>
          <a:p>
            <a:pPr marL="342900" marR="0" lvl="0" indent="-342900">
              <a:buSzPts val="1000"/>
              <a:buFont typeface="Symbol" panose="05050102010706020507" pitchFamily="18" charset="2"/>
              <a:buChar char=""/>
              <a:tabLst>
                <a:tab pos="457200" algn="l"/>
              </a:tabLst>
            </a:pPr>
            <a:r>
              <a:rPr lang="en-US" sz="2000" dirty="0"/>
              <a:t>SR 167 stage </a:t>
            </a:r>
            <a:r>
              <a:rPr lang="en-US" sz="2000" dirty="0" err="1"/>
              <a:t>2b</a:t>
            </a:r>
            <a:r>
              <a:rPr lang="en-US" sz="2000" dirty="0">
                <a:effectLst/>
                <a:ea typeface="Times New Roman" panose="02020603050405020304" pitchFamily="18" charset="0"/>
                <a:cs typeface="Aptos" panose="020B0004020202020204" pitchFamily="34" charset="0"/>
              </a:rPr>
              <a:t>:  </a:t>
            </a:r>
            <a:r>
              <a:rPr lang="en-US" sz="2000" u="sng" dirty="0">
                <a:solidFill>
                  <a:srgbClr val="FFC000"/>
                </a:solidFill>
                <a:effectLst/>
                <a:ea typeface="Times New Roman" panose="02020603050405020304" pitchFamily="18" charset="0"/>
                <a:cs typeface="Aptos" panose="020B0004020202020204" pitchFamily="34" charset="0"/>
                <a:hlinkClick r:id="rId4">
                  <a:extLst>
                    <a:ext uri="{A12FA001-AC4F-418D-AE19-62706E023703}">
                      <ahyp:hlinkClr xmlns:ahyp="http://schemas.microsoft.com/office/drawing/2018/hyperlinkcolor" val="tx"/>
                    </a:ext>
                  </a:extLst>
                </a:hlinkClick>
              </a:rPr>
              <a:t>SR 167 Completion Project | WSDOT</a:t>
            </a:r>
            <a:endParaRPr lang="en-US" sz="2000" dirty="0">
              <a:solidFill>
                <a:srgbClr val="FFC000"/>
              </a:solidFill>
              <a:effectLst/>
              <a:ea typeface="Calibri" panose="020F0502020204030204" pitchFamily="34" charset="0"/>
              <a:cs typeface="Aptos" panose="020B0004020202020204" pitchFamily="34" charset="0"/>
            </a:endParaRPr>
          </a:p>
          <a:p>
            <a:pPr marL="742950" marR="0" lvl="1" indent="-285750">
              <a:buSzPts val="1000"/>
              <a:buFont typeface="Courier New" panose="02070309020205020404" pitchFamily="49" charset="0"/>
              <a:buChar char="o"/>
              <a:tabLst>
                <a:tab pos="914400" algn="l"/>
              </a:tabLst>
            </a:pPr>
            <a:r>
              <a:rPr lang="en-US" sz="2000" dirty="0">
                <a:effectLst/>
                <a:ea typeface="Times New Roman" panose="02020603050405020304" pitchFamily="18" charset="0"/>
                <a:cs typeface="Times New Roman" panose="02020603050405020304" pitchFamily="18" charset="0"/>
              </a:rPr>
              <a:t>Prime contractor website: </a:t>
            </a:r>
            <a:r>
              <a:rPr lang="en-US" sz="2000" u="sng" dirty="0">
                <a:solidFill>
                  <a:srgbClr val="FFC000"/>
                </a:solidFill>
                <a:effectLst/>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SR 167 Kraemer Scarsella JV</a:t>
            </a:r>
            <a:endParaRPr lang="en-US" sz="2000" dirty="0">
              <a:solidFill>
                <a:srgbClr val="FFC000"/>
              </a:solidFill>
              <a:effectLst/>
              <a:ea typeface="Calibri" panose="020F0502020204030204" pitchFamily="34" charset="0"/>
              <a:cs typeface="Times New Roman" panose="02020603050405020304" pitchFamily="18" charset="0"/>
            </a:endParaRPr>
          </a:p>
          <a:p>
            <a:pPr marL="742950" marR="0" lvl="1" indent="-285750">
              <a:buSzPts val="1000"/>
              <a:buFont typeface="Courier New" panose="02070309020205020404" pitchFamily="49" charset="0"/>
              <a:buChar char="o"/>
              <a:tabLst>
                <a:tab pos="914400" algn="l"/>
              </a:tabLst>
            </a:pPr>
            <a:r>
              <a:rPr lang="en-US" sz="2000" dirty="0">
                <a:effectLst/>
                <a:ea typeface="Times New Roman" panose="02020603050405020304" pitchFamily="18" charset="0"/>
                <a:cs typeface="Times New Roman" panose="02020603050405020304" pitchFamily="18" charset="0"/>
              </a:rPr>
              <a:t>Contact person: Nancy Guerrero,</a:t>
            </a:r>
            <a:r>
              <a:rPr lang="en-US" sz="2000" dirty="0">
                <a:solidFill>
                  <a:srgbClr val="FFC000"/>
                </a:solidFill>
                <a:effectLst/>
                <a:ea typeface="Times New Roman" panose="02020603050405020304" pitchFamily="18" charset="0"/>
                <a:cs typeface="Times New Roman" panose="02020603050405020304" pitchFamily="18" charset="0"/>
              </a:rPr>
              <a:t> </a:t>
            </a:r>
            <a:r>
              <a:rPr lang="en-US" sz="2000" u="sng" dirty="0">
                <a:solidFill>
                  <a:srgbClr val="FFC000"/>
                </a:solidFill>
                <a:effectLs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nguerrero@kraemerna.com</a:t>
            </a:r>
            <a:endParaRPr lang="en-US" sz="2000" dirty="0">
              <a:solidFill>
                <a:srgbClr val="FFC000"/>
              </a:solidFill>
              <a:effectLst/>
              <a:ea typeface="Calibri" panose="020F0502020204030204" pitchFamily="34" charset="0"/>
              <a:cs typeface="Times New Roman" panose="02020603050405020304" pitchFamily="18" charset="0"/>
            </a:endParaRPr>
          </a:p>
          <a:p>
            <a:pPr>
              <a:spcAft>
                <a:spcPts val="600"/>
              </a:spcAft>
            </a:pPr>
            <a:r>
              <a:rPr lang="en-US" sz="2000" dirty="0" err="1"/>
              <a:t>PortGen</a:t>
            </a:r>
            <a:r>
              <a:rPr lang="en-US" sz="2000" dirty="0"/>
              <a:t> First Look: ﻿Information &amp; Communications Technology Contracts Wed. June 17 3-4:30 pm </a:t>
            </a:r>
            <a:r>
              <a:rPr lang="en-US" sz="2000" dirty="0">
                <a:solidFill>
                  <a:srgbClr val="FFC000"/>
                </a:solidFill>
                <a:hlinkClick r:id="rId7">
                  <a:extLst>
                    <a:ext uri="{A12FA001-AC4F-418D-AE19-62706E023703}">
                      <ahyp:hlinkClr xmlns:ahyp="http://schemas.microsoft.com/office/drawing/2018/hyperlinkcolor" val="tx"/>
                    </a:ext>
                  </a:extLst>
                </a:hlinkClick>
              </a:rPr>
              <a:t>Registration</a:t>
            </a:r>
            <a:endParaRPr lang="en-US" sz="2000" dirty="0">
              <a:solidFill>
                <a:srgbClr val="FFC000"/>
              </a:solidFill>
            </a:endParaRPr>
          </a:p>
          <a:p>
            <a:pPr>
              <a:spcAft>
                <a:spcPts val="600"/>
              </a:spcAft>
            </a:pPr>
            <a:r>
              <a:rPr lang="en-US" sz="2000" dirty="0"/>
              <a:t>Port of Seattle Vendor Connect </a:t>
            </a:r>
            <a:r>
              <a:rPr lang="en-US" sz="2000" dirty="0">
                <a:solidFill>
                  <a:srgbClr val="FFC000"/>
                </a:solidFill>
                <a:hlinkClick r:id="rId8">
                  <a:extLst>
                    <a:ext uri="{A12FA001-AC4F-418D-AE19-62706E023703}">
                      <ahyp:hlinkClr xmlns:ahyp="http://schemas.microsoft.com/office/drawing/2018/hyperlinkcolor" val="tx"/>
                    </a:ext>
                  </a:extLst>
                </a:hlinkClick>
              </a:rPr>
              <a:t>Current Solicitations</a:t>
            </a:r>
            <a:endParaRPr lang="en-US" sz="2000" dirty="0">
              <a:solidFill>
                <a:srgbClr val="FFC000"/>
              </a:solidFill>
            </a:endParaRPr>
          </a:p>
        </p:txBody>
      </p:sp>
    </p:spTree>
    <p:extLst>
      <p:ext uri="{BB962C8B-B14F-4D97-AF65-F5344CB8AC3E}">
        <p14:creationId xmlns:p14="http://schemas.microsoft.com/office/powerpoint/2010/main" val="185086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E3D85-7FD1-FE7A-2971-A6FB2401DB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983DBB-B861-C26F-4574-AE2AF3A1B642}"/>
              </a:ext>
            </a:extLst>
          </p:cNvPr>
          <p:cNvSpPr>
            <a:spLocks noGrp="1"/>
          </p:cNvSpPr>
          <p:nvPr>
            <p:ph type="title"/>
          </p:nvPr>
        </p:nvSpPr>
        <p:spPr>
          <a:xfrm>
            <a:off x="444500" y="542925"/>
            <a:ext cx="11214100" cy="1532727"/>
          </a:xfrm>
        </p:spPr>
        <p:txBody>
          <a:bodyPr/>
          <a:lstStyle/>
          <a:p>
            <a:r>
              <a:rPr lang="en-US" dirty="0"/>
              <a:t>Parks Tacoma: MOSAIC – Community Connections Funding</a:t>
            </a:r>
            <a:br>
              <a:rPr lang="en-US" dirty="0"/>
            </a:br>
            <a:r>
              <a:rPr lang="en-US" sz="2400" dirty="0">
                <a:solidFill>
                  <a:schemeClr val="accent1">
                    <a:lumMod val="40000"/>
                    <a:lumOff val="60000"/>
                  </a:schemeClr>
                </a:solidFill>
              </a:rPr>
              <a:t>Location: South Tacoma Neighborhood or South Tacoma Activity &amp; Recreation Center (STAR Center)</a:t>
            </a:r>
            <a:br>
              <a:rPr lang="en-US" sz="2400" dirty="0">
                <a:solidFill>
                  <a:schemeClr val="accent1">
                    <a:lumMod val="40000"/>
                    <a:lumOff val="60000"/>
                  </a:schemeClr>
                </a:solidFill>
              </a:rPr>
            </a:br>
            <a:endParaRPr lang="en-US" sz="2400" dirty="0">
              <a:solidFill>
                <a:schemeClr val="accent1">
                  <a:lumMod val="40000"/>
                  <a:lumOff val="60000"/>
                </a:schemeClr>
              </a:solidFill>
            </a:endParaRPr>
          </a:p>
        </p:txBody>
      </p:sp>
      <p:sp>
        <p:nvSpPr>
          <p:cNvPr id="3" name="Slide Number Placeholder 2">
            <a:extLst>
              <a:ext uri="{FF2B5EF4-FFF2-40B4-BE49-F238E27FC236}">
                <a16:creationId xmlns:a16="http://schemas.microsoft.com/office/drawing/2014/main" id="{7335FB5A-1CC7-7A4C-D6CD-F09BB7DBCFC1}"/>
              </a:ext>
            </a:extLst>
          </p:cNvPr>
          <p:cNvSpPr>
            <a:spLocks noGrp="1"/>
          </p:cNvSpPr>
          <p:nvPr>
            <p:ph type="sldNum" sz="quarter" idx="12"/>
          </p:nvPr>
        </p:nvSpPr>
        <p:spPr/>
        <p:txBody>
          <a:bodyPr/>
          <a:lstStyle/>
          <a:p>
            <a:fld id="{C263D6C4-4840-40CC-AC84-17E24B3B7BDE}" type="slidenum">
              <a:rPr lang="en-US" noProof="0" smtClean="0"/>
              <a:pPr/>
              <a:t>8</a:t>
            </a:fld>
            <a:endParaRPr lang="en-US" noProof="0" dirty="0"/>
          </a:p>
        </p:txBody>
      </p:sp>
      <p:sp>
        <p:nvSpPr>
          <p:cNvPr id="4" name="Content Placeholder 3">
            <a:extLst>
              <a:ext uri="{FF2B5EF4-FFF2-40B4-BE49-F238E27FC236}">
                <a16:creationId xmlns:a16="http://schemas.microsoft.com/office/drawing/2014/main" id="{66022C65-14B7-40BD-EBCA-B8932EC692E5}"/>
              </a:ext>
            </a:extLst>
          </p:cNvPr>
          <p:cNvSpPr>
            <a:spLocks noGrp="1"/>
          </p:cNvSpPr>
          <p:nvPr>
            <p:ph idx="1"/>
          </p:nvPr>
        </p:nvSpPr>
        <p:spPr>
          <a:xfrm>
            <a:off x="444500" y="2146299"/>
            <a:ext cx="4216866" cy="4351338"/>
          </a:xfrm>
        </p:spPr>
        <p:txBody>
          <a:bodyPr>
            <a:normAutofit/>
          </a:bodyPr>
          <a:lstStyle/>
          <a:p>
            <a:pPr marL="0" indent="0">
              <a:buNone/>
            </a:pPr>
            <a:r>
              <a:rPr lang="en-US" sz="1400" dirty="0"/>
              <a:t>Parks Tacoma is seeking opportunities to contract with event producers or community organizations to produce community events in the South Tacoma Mixed Use Center. The events should be inclusive and welcoming to a diverse range of audiences, including youth and seniors, and highlight and celebrate the diverse cultural communities that make up Tacoma. Organizations that are considered and selected for a tentative contract will operate within the parameters laid out in the eventual service agreement with the district. </a:t>
            </a:r>
          </a:p>
          <a:p>
            <a:pPr marL="0" indent="0">
              <a:buNone/>
            </a:pPr>
            <a:endParaRPr lang="en-US" sz="1400" i="1" dirty="0"/>
          </a:p>
          <a:p>
            <a:pPr marL="0" indent="0">
              <a:buNone/>
            </a:pPr>
            <a:r>
              <a:rPr lang="en-US" sz="1400" i="1" dirty="0"/>
              <a:t>Goal: provide Tacoma community members with a free series of cultural celebrations and community events that align with and advance Parks Tacoma’s Arts, Culture, and Heritage programming initiatives, contributing to the long-term vision of building a sustained and community-led cultural festival </a:t>
            </a:r>
            <a:r>
              <a:rPr lang="en-US" sz="1400" dirty="0"/>
              <a:t>series. </a:t>
            </a:r>
          </a:p>
        </p:txBody>
      </p:sp>
      <p:sp>
        <p:nvSpPr>
          <p:cNvPr id="5" name="TextBox 4">
            <a:extLst>
              <a:ext uri="{FF2B5EF4-FFF2-40B4-BE49-F238E27FC236}">
                <a16:creationId xmlns:a16="http://schemas.microsoft.com/office/drawing/2014/main" id="{3346967A-C0CB-F1F6-A201-9BDE31B4CF5A}"/>
              </a:ext>
            </a:extLst>
          </p:cNvPr>
          <p:cNvSpPr txBox="1"/>
          <p:nvPr/>
        </p:nvSpPr>
        <p:spPr>
          <a:xfrm>
            <a:off x="5592931" y="2146299"/>
            <a:ext cx="6001305" cy="2662267"/>
          </a:xfrm>
          <a:prstGeom prst="rect">
            <a:avLst/>
          </a:prstGeom>
          <a:solidFill>
            <a:schemeClr val="accent2">
              <a:lumMod val="20000"/>
              <a:lumOff val="80000"/>
            </a:schemeClr>
          </a:solidFill>
        </p:spPr>
        <p:txBody>
          <a:bodyPr wrap="square" rtlCol="0">
            <a:spAutoFit/>
          </a:bodyPr>
          <a:lstStyle/>
          <a:p>
            <a:r>
              <a:rPr lang="en-US" sz="1400" dirty="0">
                <a:solidFill>
                  <a:schemeClr val="tx1">
                    <a:lumMod val="85000"/>
                    <a:lumOff val="15000"/>
                  </a:schemeClr>
                </a:solidFill>
              </a:rPr>
              <a:t>Open to all potential partnerships and opportunities but will favor programming that aligns with the district’s goals and mission, which may include:</a:t>
            </a:r>
          </a:p>
          <a:p>
            <a:endParaRPr lang="en-US" sz="1400" dirty="0">
              <a:solidFill>
                <a:schemeClr val="tx1">
                  <a:lumMod val="85000"/>
                  <a:lumOff val="15000"/>
                </a:schemeClr>
              </a:solidFill>
            </a:endParaRPr>
          </a:p>
          <a:p>
            <a:pPr marL="285750" indent="-285750">
              <a:spcAft>
                <a:spcPts val="600"/>
              </a:spcAft>
              <a:buFont typeface="Arial" panose="020B0604020202020204" pitchFamily="34" charset="0"/>
              <a:buChar char="•"/>
            </a:pPr>
            <a:r>
              <a:rPr lang="en-US" sz="1400" dirty="0">
                <a:solidFill>
                  <a:schemeClr val="tx1">
                    <a:lumMod val="85000"/>
                    <a:lumOff val="15000"/>
                  </a:schemeClr>
                </a:solidFill>
              </a:rPr>
              <a:t>Music Festivals at STAR Center or other District-owned sites</a:t>
            </a:r>
          </a:p>
          <a:p>
            <a:pPr marL="285750" indent="-285750">
              <a:spcAft>
                <a:spcPts val="600"/>
              </a:spcAft>
              <a:buFont typeface="Arial" panose="020B0604020202020204" pitchFamily="34" charset="0"/>
              <a:buChar char="•"/>
            </a:pPr>
            <a:r>
              <a:rPr lang="en-US" sz="1400" dirty="0">
                <a:solidFill>
                  <a:schemeClr val="tx1">
                    <a:lumMod val="85000"/>
                    <a:lumOff val="15000"/>
                  </a:schemeClr>
                </a:solidFill>
              </a:rPr>
              <a:t>Youth and Senior Programs integrated with cultural activities</a:t>
            </a:r>
          </a:p>
          <a:p>
            <a:pPr marL="285750" indent="-285750">
              <a:spcAft>
                <a:spcPts val="600"/>
              </a:spcAft>
              <a:buFont typeface="Arial" panose="020B0604020202020204" pitchFamily="34" charset="0"/>
              <a:buChar char="•"/>
            </a:pPr>
            <a:r>
              <a:rPr lang="en-US" sz="1400" dirty="0">
                <a:solidFill>
                  <a:schemeClr val="tx1">
                    <a:lumMod val="85000"/>
                    <a:lumOff val="15000"/>
                  </a:schemeClr>
                </a:solidFill>
              </a:rPr>
              <a:t>Food Events/Farmers Market Pop-Ups celebrating diverse cuisines</a:t>
            </a:r>
          </a:p>
          <a:p>
            <a:pPr marL="285750" indent="-285750">
              <a:spcAft>
                <a:spcPts val="600"/>
              </a:spcAft>
              <a:buFont typeface="Arial" panose="020B0604020202020204" pitchFamily="34" charset="0"/>
              <a:buChar char="•"/>
            </a:pPr>
            <a:r>
              <a:rPr lang="en-US" sz="1400" dirty="0">
                <a:solidFill>
                  <a:schemeClr val="tx1">
                    <a:lumMod val="85000"/>
                    <a:lumOff val="15000"/>
                  </a:schemeClr>
                </a:solidFill>
              </a:rPr>
              <a:t>Walking Tours highlighting the history and culture of South Tacoma</a:t>
            </a:r>
          </a:p>
          <a:p>
            <a:pPr marL="285750" indent="-285750">
              <a:spcAft>
                <a:spcPts val="600"/>
              </a:spcAft>
              <a:buFont typeface="Arial" panose="020B0604020202020204" pitchFamily="34" charset="0"/>
              <a:buChar char="•"/>
            </a:pPr>
            <a:r>
              <a:rPr lang="en-US" sz="1400" dirty="0">
                <a:solidFill>
                  <a:schemeClr val="tx1">
                    <a:lumMod val="85000"/>
                    <a:lumOff val="15000"/>
                  </a:schemeClr>
                </a:solidFill>
              </a:rPr>
              <a:t>Cultural Heritage Days focused on storytelling and performances</a:t>
            </a:r>
          </a:p>
          <a:p>
            <a:pPr marL="285750" indent="-285750">
              <a:spcAft>
                <a:spcPts val="600"/>
              </a:spcAft>
              <a:buFont typeface="Arial" panose="020B0604020202020204" pitchFamily="34" charset="0"/>
              <a:buChar char="•"/>
            </a:pPr>
            <a:r>
              <a:rPr lang="en-US" sz="1400" dirty="0">
                <a:solidFill>
                  <a:schemeClr val="tx1">
                    <a:lumMod val="85000"/>
                    <a:lumOff val="15000"/>
                  </a:schemeClr>
                </a:solidFill>
              </a:rPr>
              <a:t>Community Block Parties with music, vendors, and family activities</a:t>
            </a:r>
            <a:endParaRPr lang="en-US" sz="1600" dirty="0">
              <a:solidFill>
                <a:schemeClr val="tx1">
                  <a:lumMod val="75000"/>
                  <a:lumOff val="25000"/>
                </a:schemeClr>
              </a:solidFill>
            </a:endParaRPr>
          </a:p>
        </p:txBody>
      </p:sp>
    </p:spTree>
    <p:extLst>
      <p:ext uri="{BB962C8B-B14F-4D97-AF65-F5344CB8AC3E}">
        <p14:creationId xmlns:p14="http://schemas.microsoft.com/office/powerpoint/2010/main" val="784463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A3830-5695-AB72-2E86-2D97A92F1D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9E60C9-3B3C-268E-EFDE-A0E93B5AF233}"/>
              </a:ext>
            </a:extLst>
          </p:cNvPr>
          <p:cNvSpPr>
            <a:spLocks noGrp="1"/>
          </p:cNvSpPr>
          <p:nvPr>
            <p:ph type="title"/>
          </p:nvPr>
        </p:nvSpPr>
        <p:spPr>
          <a:xfrm>
            <a:off x="444500" y="542925"/>
            <a:ext cx="11214100" cy="535531"/>
          </a:xfrm>
        </p:spPr>
        <p:txBody>
          <a:bodyPr/>
          <a:lstStyle/>
          <a:p>
            <a:pPr>
              <a:spcBef>
                <a:spcPts val="1000"/>
              </a:spcBef>
              <a:buClr>
                <a:schemeClr val="accent2"/>
              </a:buClr>
            </a:pPr>
            <a:r>
              <a:rPr lang="en-US" dirty="0"/>
              <a:t>Parks Tacoma: MOSAIC – Community Connections Funding</a:t>
            </a:r>
          </a:p>
        </p:txBody>
      </p:sp>
      <p:sp>
        <p:nvSpPr>
          <p:cNvPr id="3" name="Slide Number Placeholder 2">
            <a:extLst>
              <a:ext uri="{FF2B5EF4-FFF2-40B4-BE49-F238E27FC236}">
                <a16:creationId xmlns:a16="http://schemas.microsoft.com/office/drawing/2014/main" id="{E21060F7-535E-D577-597E-CEB9293C7A22}"/>
              </a:ext>
            </a:extLst>
          </p:cNvPr>
          <p:cNvSpPr>
            <a:spLocks noGrp="1"/>
          </p:cNvSpPr>
          <p:nvPr>
            <p:ph type="sldNum" sz="quarter" idx="12"/>
          </p:nvPr>
        </p:nvSpPr>
        <p:spPr/>
        <p:txBody>
          <a:bodyPr/>
          <a:lstStyle/>
          <a:p>
            <a:fld id="{C263D6C4-4840-40CC-AC84-17E24B3B7BDE}" type="slidenum">
              <a:rPr lang="en-US" noProof="0" smtClean="0"/>
              <a:pPr/>
              <a:t>9</a:t>
            </a:fld>
            <a:endParaRPr lang="en-US" noProof="0" dirty="0"/>
          </a:p>
        </p:txBody>
      </p:sp>
      <p:sp>
        <p:nvSpPr>
          <p:cNvPr id="4" name="Content Placeholder 3">
            <a:extLst>
              <a:ext uri="{FF2B5EF4-FFF2-40B4-BE49-F238E27FC236}">
                <a16:creationId xmlns:a16="http://schemas.microsoft.com/office/drawing/2014/main" id="{2091A915-474E-D3AF-C5C4-4968106CD5D7}"/>
              </a:ext>
            </a:extLst>
          </p:cNvPr>
          <p:cNvSpPr>
            <a:spLocks noGrp="1"/>
          </p:cNvSpPr>
          <p:nvPr>
            <p:ph idx="1"/>
          </p:nvPr>
        </p:nvSpPr>
        <p:spPr>
          <a:xfrm>
            <a:off x="443365" y="1825625"/>
            <a:ext cx="10593603" cy="4351338"/>
          </a:xfrm>
        </p:spPr>
        <p:txBody>
          <a:bodyPr>
            <a:noAutofit/>
          </a:bodyPr>
          <a:lstStyle/>
          <a:p>
            <a:r>
              <a:rPr lang="en-US" sz="1400" dirty="0"/>
              <a:t>Potential contracts will be awarded for up to $7,000 per event, with maximum of two awards. One-time award. </a:t>
            </a:r>
          </a:p>
          <a:p>
            <a:r>
              <a:rPr lang="en-US" sz="1400" dirty="0"/>
              <a:t>Event must be held and all monies must be spent prior to the end of 2026. </a:t>
            </a:r>
          </a:p>
          <a:p>
            <a:r>
              <a:rPr lang="en-US" sz="1400" dirty="0"/>
              <a:t>Applicants should provide a detailed budget that clearly demonstrates how funds will be allocated to maximize community impact and ensure cost efficiency.</a:t>
            </a:r>
          </a:p>
          <a:p>
            <a:r>
              <a:rPr lang="en-US" sz="1400" dirty="0"/>
              <a:t>The District may provide assistance in the following areas, subject to availability and agreement terms:</a:t>
            </a:r>
          </a:p>
          <a:p>
            <a:pPr lvl="1">
              <a:spcAft>
                <a:spcPts val="600"/>
              </a:spcAft>
            </a:pPr>
            <a:r>
              <a:rPr lang="en-US" sz="1200" b="1" dirty="0"/>
              <a:t>Event Space</a:t>
            </a:r>
            <a:r>
              <a:rPr lang="en-US" sz="1200" dirty="0"/>
              <a:t>: Events may take place at the STAR Center. Use of space will be governed by a Special Use Agreement and may include site-specific conditions related to hours of operation, capacity, and facility requirements. Fees associated with the Special Use Agreement will be waived for selected Contractor(s). </a:t>
            </a:r>
          </a:p>
          <a:p>
            <a:pPr lvl="1">
              <a:spcAft>
                <a:spcPts val="600"/>
              </a:spcAft>
            </a:pPr>
            <a:r>
              <a:rPr lang="en-US" sz="1200" b="1" dirty="0"/>
              <a:t>Marketing Support</a:t>
            </a:r>
            <a:r>
              <a:rPr lang="en-US" sz="1200" dirty="0"/>
              <a:t>: A joint marketing effort between the Contractor and Parks Tacoma, with final oversight and approval by the District. Promotion may include District communication channels, digital platforms, and coordinated messaging to ensure brand consistency and broad community reach.</a:t>
            </a:r>
          </a:p>
          <a:p>
            <a:pPr lvl="1">
              <a:spcAft>
                <a:spcPts val="600"/>
              </a:spcAft>
            </a:pPr>
            <a:r>
              <a:rPr lang="en-US" sz="1200" b="1" dirty="0"/>
              <a:t>Vendor Coordination</a:t>
            </a:r>
            <a:r>
              <a:rPr lang="en-US" sz="1200" dirty="0"/>
              <a:t>: Assistance connecting with approved vendors and coordinating layout, compliance, and scheduling.</a:t>
            </a:r>
          </a:p>
          <a:p>
            <a:pPr lvl="1">
              <a:spcAft>
                <a:spcPts val="600"/>
              </a:spcAft>
            </a:pPr>
            <a:r>
              <a:rPr lang="en-US" sz="1200" b="1" dirty="0"/>
              <a:t>Technical Assistance</a:t>
            </a:r>
            <a:r>
              <a:rPr lang="en-US" sz="1200" dirty="0"/>
              <a:t>: Guidance on permitting, accessibility, safety planning, and general event best practices.</a:t>
            </a:r>
          </a:p>
          <a:p>
            <a:pPr lvl="1">
              <a:spcAft>
                <a:spcPts val="600"/>
              </a:spcAft>
            </a:pPr>
            <a:r>
              <a:rPr lang="en-US" sz="1200" b="1" dirty="0"/>
              <a:t>Logistics Support</a:t>
            </a:r>
            <a:r>
              <a:rPr lang="en-US" sz="1200" dirty="0"/>
              <a:t>: Coordination of site access, event footprint planning, utilities (where available), and operational needs.</a:t>
            </a:r>
          </a:p>
          <a:p>
            <a:pPr lvl="1">
              <a:spcAft>
                <a:spcPts val="600"/>
              </a:spcAft>
            </a:pPr>
            <a:r>
              <a:rPr lang="en-US" sz="1200" b="1" dirty="0"/>
              <a:t>Equipment Access</a:t>
            </a:r>
            <a:r>
              <a:rPr lang="en-US" sz="1200" dirty="0"/>
              <a:t>: Limited use of District-owned equipment such as tents, tables, chairs, barricades, stages, or basic sound systems.</a:t>
            </a:r>
          </a:p>
          <a:p>
            <a:pPr lvl="1">
              <a:spcAft>
                <a:spcPts val="600"/>
              </a:spcAft>
            </a:pPr>
            <a:r>
              <a:rPr lang="en-US" sz="1200" b="1" dirty="0"/>
              <a:t>Additional services </a:t>
            </a:r>
            <a:r>
              <a:rPr lang="en-US" sz="1200" dirty="0"/>
              <a:t>may be requested or negotiated based on event scope, alignment with District priorities, and available resources</a:t>
            </a:r>
          </a:p>
        </p:txBody>
      </p:sp>
    </p:spTree>
    <p:extLst>
      <p:ext uri="{BB962C8B-B14F-4D97-AF65-F5344CB8AC3E}">
        <p14:creationId xmlns:p14="http://schemas.microsoft.com/office/powerpoint/2010/main" val="2152343418"/>
      </p:ext>
    </p:extLst>
  </p:cSld>
  <p:clrMapOvr>
    <a:masterClrMapping/>
  </p:clrMapOvr>
</p:sld>
</file>

<file path=ppt/theme/theme1.xml><?xml version="1.0" encoding="utf-8"?>
<a:theme xmlns:a="http://schemas.openxmlformats.org/drawingml/2006/main" name="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66687569_Modern blue presentation_AAS_v5" id="{C7B59113-CD15-4341-96CA-86E715D5BE98}" vid="{5A8FDAEB-3DF3-4B3C-A708-49813F8D6F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757914-1161-4661-9696-421FD6935CDD}">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4C103400-4A22-4E35-B588-4C4D426389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26E0C9-B2AA-42E6-97B6-E1B7D9EAF1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Modern blue presentation</Template>
  <TotalTime>4198</TotalTime>
  <Words>2576</Words>
  <Application>Microsoft Office PowerPoint</Application>
  <PresentationFormat>Widescreen</PresentationFormat>
  <Paragraphs>216</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Arial,Sans-Serif</vt:lpstr>
      <vt:lpstr>Calibri</vt:lpstr>
      <vt:lpstr>Courier New</vt:lpstr>
      <vt:lpstr>Symbol</vt:lpstr>
      <vt:lpstr>Times New Roman</vt:lpstr>
      <vt:lpstr>Trade Gothic LT Pro</vt:lpstr>
      <vt:lpstr>Trebuchet MS</vt:lpstr>
      <vt:lpstr>Office Theme</vt:lpstr>
      <vt:lpstr>Washington-Oregon Community Networking Group</vt:lpstr>
      <vt:lpstr>What is Washington-Oregon Community Networking Group?</vt:lpstr>
      <vt:lpstr>PowerPoint Presentation</vt:lpstr>
      <vt:lpstr>Interstate Bridge Replacement Project – Drop-In Sessions</vt:lpstr>
      <vt:lpstr>Interstate Bridge Replacement Project – Upcoming Events</vt:lpstr>
      <vt:lpstr>Interstate Bridge Replacement Project – Upcoming Events</vt:lpstr>
      <vt:lpstr>Solicitations and Related News</vt:lpstr>
      <vt:lpstr>Parks Tacoma: MOSAIC – Community Connections Funding Location: South Tacoma Neighborhood or South Tacoma Activity &amp; Recreation Center (STAR Center) </vt:lpstr>
      <vt:lpstr>Parks Tacoma: MOSAIC – Community Connections Funding</vt:lpstr>
      <vt:lpstr>Parks Tacoma: MOSAIC – Community Connections Funding</vt:lpstr>
      <vt:lpstr>Skanska: Vancouver Public Works Operations Campus –  MACC 07</vt:lpstr>
      <vt:lpstr>Skanska: Vancouver Public Works Operations Campus –  MACC 07</vt:lpstr>
      <vt:lpstr>Skanska: Sumner High School Phase 2 - MACC #2</vt:lpstr>
      <vt:lpstr>Skanska: Sumner High School Phase 2 - MACC #2</vt:lpstr>
      <vt:lpstr>Washington State Events</vt:lpstr>
      <vt:lpstr>Networking and Relationship Building</vt:lpstr>
      <vt:lpstr>What happens during our Networking and  Relationship Building portion of the meeting?</vt:lpstr>
      <vt:lpstr>Today’s Topics</vt:lpstr>
      <vt:lpstr>Questions</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Ryant Taylor</dc:creator>
  <cp:lastModifiedBy>Ryant Taylor</cp:lastModifiedBy>
  <cp:revision>13</cp:revision>
  <dcterms:created xsi:type="dcterms:W3CDTF">2026-05-17T17:33:47Z</dcterms:created>
  <dcterms:modified xsi:type="dcterms:W3CDTF">2026-06-15T20:00:53Z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